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Libre Franklin" pitchFamily="2" charset="0"/>
      <p:regular r:id="rId23"/>
      <p:bold r:id="rId24"/>
      <p:italic r:id="rId25"/>
      <p:boldItalic r:id="rId26"/>
    </p:embeddedFont>
    <p:embeddedFont>
      <p:font typeface="MuseoModerno" panose="020B0604020202020204" charset="0"/>
      <p:regular r:id="rId27"/>
      <p:bold r:id="rId28"/>
      <p:italic r:id="rId29"/>
      <p:boldItalic r:id="rId30"/>
    </p:embeddedFont>
    <p:embeddedFont>
      <p:font typeface="MuseoModerno Medium" panose="020B0604020202020204"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9" roundtripDataSignature="AMtx7mhOEJefl7kpk6mLt7jQuNnHg1Xp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0" d="100"/>
          <a:sy n="120" d="100"/>
        </p:scale>
        <p:origin x="67" y="-46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customschemas.google.com/relationships/presentationmetadata" Target="meta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1" name="Google Shape;10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9" name="Google Shape;10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730a105ddb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4" name="Google Shape;124;g1730a105ddb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4c146e9d0a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31" name="Google Shape;131;g14c146e9d0a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7a86f1dbc1_0_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g17a86f1dbc1_0_4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c465ad3a9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1c465ad3a9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7a86f1dbc1_0_5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g17a86f1dbc1_0_5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1" name="Google Shape;171;g17a86f1dbc1_0_5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7abfb096f1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17abfb096f1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80" name="Google Shape;180;g17abfb096f1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4fc2ef75be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91" name="Google Shape;191;g14fc2ef75be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8caa9bd03c_0_1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08" name="Google Shape;208;g18caa9bd03c_0_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7a86f1dbc1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17a86f1dbc1_0_5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7a86f1dbc1_0_5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g17a86f1dbc1_0_5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9" name="Google Shape;229;g17a86f1dbc1_0_5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c7737254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7" name="Google Shape;237;g14c7737254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17abfb096f1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17abfb096f1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48" name="Google Shape;248;g17abfb096f1_0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dda1cc367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60" name="Google Shape;260;g1dda1cc367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5"/>
        <p:cNvGrpSpPr/>
        <p:nvPr/>
      </p:nvGrpSpPr>
      <p:grpSpPr>
        <a:xfrm>
          <a:off x="0" y="0"/>
          <a:ext cx="0" cy="0"/>
          <a:chOff x="0" y="0"/>
          <a:chExt cx="0" cy="0"/>
        </a:xfrm>
      </p:grpSpPr>
      <p:sp>
        <p:nvSpPr>
          <p:cNvPr id="16" name="Google Shape;1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 name="Google Shape;1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seño de elemento multimedia">
  <p:cSld name="Diseño de elemento multimedia">
    <p:spTree>
      <p:nvGrpSpPr>
        <p:cNvPr id="1" name="Shape 19"/>
        <p:cNvGrpSpPr/>
        <p:nvPr/>
      </p:nvGrpSpPr>
      <p:grpSpPr>
        <a:xfrm>
          <a:off x="0" y="0"/>
          <a:ext cx="0" cy="0"/>
          <a:chOff x="0" y="0"/>
          <a:chExt cx="0" cy="0"/>
        </a:xfrm>
      </p:grpSpPr>
      <p:sp>
        <p:nvSpPr>
          <p:cNvPr id="20" name="Google Shape;20;g1730a105ddb_0_236"/>
          <p:cNvSpPr/>
          <p:nvPr/>
        </p:nvSpPr>
        <p:spPr>
          <a:xfrm>
            <a:off x="129540" y="128016"/>
            <a:ext cx="11932800" cy="6602100"/>
          </a:xfrm>
          <a:prstGeom prst="rect">
            <a:avLst/>
          </a:prstGeom>
          <a:blipFill rotWithShape="1">
            <a:blip r:embed="rId2">
              <a:alphaModFix/>
            </a:blip>
            <a:stretch>
              <a:fillRect l="-18" r="-8"/>
            </a:stretch>
          </a:bli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Libre Franklin"/>
              <a:ea typeface="Libre Franklin"/>
              <a:cs typeface="Libre Franklin"/>
              <a:sym typeface="Libre Franklin"/>
            </a:endParaRPr>
          </a:p>
        </p:txBody>
      </p:sp>
      <p:sp>
        <p:nvSpPr>
          <p:cNvPr id="21" name="Google Shape;21;g1730a105ddb_0_236"/>
          <p:cNvSpPr/>
          <p:nvPr/>
        </p:nvSpPr>
        <p:spPr>
          <a:xfrm>
            <a:off x="129540" y="128016"/>
            <a:ext cx="11932800" cy="6602100"/>
          </a:xfrm>
          <a:prstGeom prst="rect">
            <a:avLst/>
          </a:prstGeom>
          <a:gradFill>
            <a:gsLst>
              <a:gs pos="0">
                <a:srgbClr val="004CB9">
                  <a:alpha val="80000"/>
                </a:srgbClr>
              </a:gs>
              <a:gs pos="100000">
                <a:srgbClr val="005500">
                  <a:alpha val="80000"/>
                </a:srgbClr>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Libre Franklin"/>
              <a:ea typeface="Libre Franklin"/>
              <a:cs typeface="Libre Franklin"/>
              <a:sym typeface="Libre Franklin"/>
            </a:endParaRPr>
          </a:p>
        </p:txBody>
      </p:sp>
      <p:sp>
        <p:nvSpPr>
          <p:cNvPr id="22" name="Google Shape;22;g1730a105ddb_0_236"/>
          <p:cNvSpPr txBox="1">
            <a:spLocks noGrp="1"/>
          </p:cNvSpPr>
          <p:nvPr>
            <p:ph type="sldNum" idx="12"/>
          </p:nvPr>
        </p:nvSpPr>
        <p:spPr>
          <a:xfrm>
            <a:off x="5821279" y="6118484"/>
            <a:ext cx="5493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‹Nº›</a:t>
            </a:fld>
            <a:endParaRPr dirty="0"/>
          </a:p>
        </p:txBody>
      </p:sp>
      <p:sp>
        <p:nvSpPr>
          <p:cNvPr id="23" name="Google Shape;23;g1730a105ddb_0_236"/>
          <p:cNvSpPr txBox="1">
            <a:spLocks noGrp="1"/>
          </p:cNvSpPr>
          <p:nvPr>
            <p:ph type="dt" idx="10"/>
          </p:nvPr>
        </p:nvSpPr>
        <p:spPr>
          <a:xfrm>
            <a:off x="8610600" y="6118484"/>
            <a:ext cx="27432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 name="Google Shape;24;g1730a105ddb_0_236"/>
          <p:cNvSpPr txBox="1">
            <a:spLocks noGrp="1"/>
          </p:cNvSpPr>
          <p:nvPr>
            <p:ph type="ftr" idx="11"/>
          </p:nvPr>
        </p:nvSpPr>
        <p:spPr>
          <a:xfrm>
            <a:off x="838200" y="6118484"/>
            <a:ext cx="33987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 name="Google Shape;25;g1730a105ddb_0_236"/>
          <p:cNvSpPr txBox="1">
            <a:spLocks noGrp="1"/>
          </p:cNvSpPr>
          <p:nvPr>
            <p:ph type="title"/>
          </p:nvPr>
        </p:nvSpPr>
        <p:spPr>
          <a:xfrm>
            <a:off x="838200" y="268873"/>
            <a:ext cx="10515600" cy="1325700"/>
          </a:xfrm>
          <a:prstGeom prst="rect">
            <a:avLst/>
          </a:prstGeom>
          <a:noFill/>
          <a:ln>
            <a:noFill/>
          </a:ln>
        </p:spPr>
        <p:txBody>
          <a:bodyPr spcFirstLastPara="1" wrap="square" lIns="0" tIns="45700" rIns="0" bIns="45700" anchor="ctr" anchorCtr="0">
            <a:normAutofit/>
          </a:bodyPr>
          <a:lstStyle>
            <a:lvl1pPr lvl="0" algn="ctr">
              <a:lnSpc>
                <a:spcPct val="90000"/>
              </a:lnSpc>
              <a:spcBef>
                <a:spcPts val="0"/>
              </a:spcBef>
              <a:spcAft>
                <a:spcPts val="0"/>
              </a:spcAft>
              <a:buClr>
                <a:schemeClr val="lt1"/>
              </a:buClr>
              <a:buSzPts val="5000"/>
              <a:buFont typeface="Gill Sans"/>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g1730a105ddb_0_236"/>
          <p:cNvSpPr/>
          <p:nvPr/>
        </p:nvSpPr>
        <p:spPr>
          <a:xfrm>
            <a:off x="5908548" y="6114045"/>
            <a:ext cx="375000" cy="375000"/>
          </a:xfrm>
          <a:prstGeom prst="ellipse">
            <a:avLst/>
          </a:prstGeom>
          <a:noFill/>
          <a:ln w="1270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Libre Franklin"/>
              <a:ea typeface="Libre Franklin"/>
              <a:cs typeface="Libre Franklin"/>
              <a:sym typeface="Libre Franklin"/>
            </a:endParaRPr>
          </a:p>
        </p:txBody>
      </p:sp>
      <p:sp>
        <p:nvSpPr>
          <p:cNvPr id="27" name="Google Shape;27;g1730a105ddb_0_236"/>
          <p:cNvSpPr>
            <a:spLocks noGrp="1"/>
          </p:cNvSpPr>
          <p:nvPr>
            <p:ph type="media" idx="2"/>
          </p:nvPr>
        </p:nvSpPr>
        <p:spPr>
          <a:xfrm>
            <a:off x="1395984" y="1497770"/>
            <a:ext cx="9399900" cy="42153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2"/>
              </a:buClr>
              <a:buSzPts val="1400"/>
              <a:buFont typeface="Arial"/>
              <a:buNone/>
              <a:defRPr sz="1400" b="0" i="0" u="none" strike="noStrike" cap="none">
                <a:solidFill>
                  <a:schemeClr val="dk2"/>
                </a:solidFill>
                <a:latin typeface="Libre Franklin"/>
                <a:ea typeface="Libre Franklin"/>
                <a:cs typeface="Libre Franklin"/>
                <a:sym typeface="Libre Franklin"/>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Libre Franklin"/>
                <a:ea typeface="Libre Franklin"/>
                <a:cs typeface="Libre Franklin"/>
                <a:sym typeface="Libre Franklin"/>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Libre Franklin"/>
                <a:ea typeface="Libre Franklin"/>
                <a:cs typeface="Libre Franklin"/>
                <a:sym typeface="Libre Franklin"/>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Libre Franklin"/>
                <a:ea typeface="Libre Franklin"/>
                <a:cs typeface="Libre Franklin"/>
                <a:sym typeface="Libre Franklin"/>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Libre Franklin"/>
                <a:ea typeface="Libre Franklin"/>
                <a:cs typeface="Libre Franklin"/>
                <a:sym typeface="Libre Franklin"/>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 name="Google Shape;3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34"/>
        <p:cNvGrpSpPr/>
        <p:nvPr/>
      </p:nvGrpSpPr>
      <p:grpSpPr>
        <a:xfrm>
          <a:off x="0" y="0"/>
          <a:ext cx="0" cy="0"/>
          <a:chOff x="0" y="0"/>
          <a:chExt cx="0" cy="0"/>
        </a:xfrm>
      </p:grpSpPr>
      <p:sp>
        <p:nvSpPr>
          <p:cNvPr id="35" name="Google Shape;35;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 name="Google Shape;3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1">
  <p:cSld name="TITLE_AND_BODY_1">
    <p:spTree>
      <p:nvGrpSpPr>
        <p:cNvPr id="1" name="Shape 40"/>
        <p:cNvGrpSpPr/>
        <p:nvPr/>
      </p:nvGrpSpPr>
      <p:grpSpPr>
        <a:xfrm>
          <a:off x="0" y="0"/>
          <a:ext cx="0" cy="0"/>
          <a:chOff x="0" y="0"/>
          <a:chExt cx="0" cy="0"/>
        </a:xfrm>
      </p:grpSpPr>
      <p:sp>
        <p:nvSpPr>
          <p:cNvPr id="41" name="Google Shape;41;g17a86f1dbc1_0_2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1 1">
  <p:cSld name="TITLE_AND_BODY_2">
    <p:spTree>
      <p:nvGrpSpPr>
        <p:cNvPr id="1" name="Shape 42"/>
        <p:cNvGrpSpPr/>
        <p:nvPr/>
      </p:nvGrpSpPr>
      <p:grpSpPr>
        <a:xfrm>
          <a:off x="0" y="0"/>
          <a:ext cx="0" cy="0"/>
          <a:chOff x="0" y="0"/>
          <a:chExt cx="0" cy="0"/>
        </a:xfrm>
      </p:grpSpPr>
      <p:sp>
        <p:nvSpPr>
          <p:cNvPr id="43" name="Google Shape;43;g17a86f1dbc1_0_6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44"/>
        <p:cNvGrpSpPr/>
        <p:nvPr/>
      </p:nvGrpSpPr>
      <p:grpSpPr>
        <a:xfrm>
          <a:off x="0" y="0"/>
          <a:ext cx="0" cy="0"/>
          <a:chOff x="0" y="0"/>
          <a:chExt cx="0" cy="0"/>
        </a:xfrm>
      </p:grpSpPr>
      <p:sp>
        <p:nvSpPr>
          <p:cNvPr id="45" name="Google Shape;4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46"/>
        <p:cNvGrpSpPr/>
        <p:nvPr/>
      </p:nvGrpSpPr>
      <p:grpSpPr>
        <a:xfrm>
          <a:off x="0" y="0"/>
          <a:ext cx="0" cy="0"/>
          <a:chOff x="0" y="0"/>
          <a:chExt cx="0" cy="0"/>
        </a:xfrm>
      </p:grpSpPr>
      <p:sp>
        <p:nvSpPr>
          <p:cNvPr id="47" name="Google Shape;4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9" name="Google Shape;4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0" name="Google Shape;5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1" name="Google Shape;5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52"/>
        <p:cNvGrpSpPr/>
        <p:nvPr/>
      </p:nvGrpSpPr>
      <p:grpSpPr>
        <a:xfrm>
          <a:off x="0" y="0"/>
          <a:ext cx="0" cy="0"/>
          <a:chOff x="0" y="0"/>
          <a:chExt cx="0" cy="0"/>
        </a:xfrm>
      </p:grpSpPr>
      <p:sp>
        <p:nvSpPr>
          <p:cNvPr id="53" name="Google Shape;5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7" name="Google Shape;5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8" name="Google Shape;58;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59"/>
        <p:cNvGrpSpPr/>
        <p:nvPr/>
      </p:nvGrpSpPr>
      <p:grpSpPr>
        <a:xfrm>
          <a:off x="0" y="0"/>
          <a:ext cx="0" cy="0"/>
          <a:chOff x="0" y="0"/>
          <a:chExt cx="0" cy="0"/>
        </a:xfrm>
      </p:grpSpPr>
      <p:sp>
        <p:nvSpPr>
          <p:cNvPr id="60" name="Google Shape;60;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6" name="Google Shape;6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1" name="Google Shape;7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2" name="Google Shape;7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73"/>
        <p:cNvGrpSpPr/>
        <p:nvPr/>
      </p:nvGrpSpPr>
      <p:grpSpPr>
        <a:xfrm>
          <a:off x="0" y="0"/>
          <a:ext cx="0" cy="0"/>
          <a:chOff x="0" y="0"/>
          <a:chExt cx="0" cy="0"/>
        </a:xfrm>
      </p:grpSpPr>
      <p:sp>
        <p:nvSpPr>
          <p:cNvPr id="74" name="Google Shape;74;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6" name="Google Shape;76;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8" name="Google Shape;7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9" name="Google Shape;7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80"/>
        <p:cNvGrpSpPr/>
        <p:nvPr/>
      </p:nvGrpSpPr>
      <p:grpSpPr>
        <a:xfrm>
          <a:off x="0" y="0"/>
          <a:ext cx="0" cy="0"/>
          <a:chOff x="0" y="0"/>
          <a:chExt cx="0" cy="0"/>
        </a:xfrm>
      </p:grpSpPr>
      <p:sp>
        <p:nvSpPr>
          <p:cNvPr id="81" name="Google Shape;81;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9"/>
          <p:cNvSpPr>
            <a:spLocks noGrp="1"/>
          </p:cNvSpPr>
          <p:nvPr>
            <p:ph type="pic" idx="2"/>
          </p:nvPr>
        </p:nvSpPr>
        <p:spPr>
          <a:xfrm>
            <a:off x="5183188" y="987425"/>
            <a:ext cx="6172200" cy="4873625"/>
          </a:xfrm>
          <a:prstGeom prst="rect">
            <a:avLst/>
          </a:prstGeom>
          <a:noFill/>
          <a:ln>
            <a:noFill/>
          </a:ln>
        </p:spPr>
      </p:sp>
      <p:sp>
        <p:nvSpPr>
          <p:cNvPr id="83" name="Google Shape;83;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4" name="Google Shape;8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5" name="Google Shape;8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6" name="Google Shape;8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87"/>
        <p:cNvGrpSpPr/>
        <p:nvPr/>
      </p:nvGrpSpPr>
      <p:grpSpPr>
        <a:xfrm>
          <a:off x="0" y="0"/>
          <a:ext cx="0" cy="0"/>
          <a:chOff x="0" y="0"/>
          <a:chExt cx="0" cy="0"/>
        </a:xfrm>
      </p:grpSpPr>
      <p:sp>
        <p:nvSpPr>
          <p:cNvPr id="88" name="Google Shape;8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1" name="Google Shape;9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2" name="Google Shape;9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93"/>
        <p:cNvGrpSpPr/>
        <p:nvPr/>
      </p:nvGrpSpPr>
      <p:grpSpPr>
        <a:xfrm>
          <a:off x="0" y="0"/>
          <a:ext cx="0" cy="0"/>
          <a:chOff x="0" y="0"/>
          <a:chExt cx="0" cy="0"/>
        </a:xfrm>
      </p:grpSpPr>
      <p:sp>
        <p:nvSpPr>
          <p:cNvPr id="94" name="Google Shape;94;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7" name="Google Shape;9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8" name="Google Shape;9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routledge.com/search?author=Christopher%20J.%20Garthe"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docs.google.com/presentation/d/1Y9efEp02QWx7zLE0LRPjJtvhVnxTB-1X9lEQRKOyELY/edit#slide=id.g11ef06dd581_0_90" TargetMode="External"/><Relationship Id="rId4" Type="http://schemas.openxmlformats.org/officeDocument/2006/relationships/hyperlink" Target="https://www.fundacionbyb.org/educacion"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3.png"/><Relationship Id="rId7" Type="http://schemas.openxmlformats.org/officeDocument/2006/relationships/image" Target="../media/image14.png"/><Relationship Id="rId12"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jpg"/><Relationship Id="rId11" Type="http://schemas.openxmlformats.org/officeDocument/2006/relationships/image" Target="../media/image21.jpg"/><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jpg"/><Relationship Id="rId1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0.jp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1.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png"/><Relationship Id="rId4" Type="http://schemas.openxmlformats.org/officeDocument/2006/relationships/hyperlink" Target="https://routledge.pub/The-Sustainable-Museu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1" descr="Image 5"/>
          <p:cNvPicPr preferRelativeResize="0"/>
          <p:nvPr/>
        </p:nvPicPr>
        <p:blipFill rotWithShape="1">
          <a:blip r:embed="rId3">
            <a:alphaModFix/>
          </a:blip>
          <a:srcRect/>
          <a:stretch/>
        </p:blipFill>
        <p:spPr>
          <a:xfrm>
            <a:off x="1607127" y="12700"/>
            <a:ext cx="10584873" cy="6858000"/>
          </a:xfrm>
          <a:prstGeom prst="rect">
            <a:avLst/>
          </a:prstGeom>
          <a:noFill/>
          <a:ln>
            <a:noFill/>
          </a:ln>
        </p:spPr>
      </p:pic>
      <p:sp>
        <p:nvSpPr>
          <p:cNvPr id="104" name="Google Shape;104;p1"/>
          <p:cNvSpPr txBox="1"/>
          <p:nvPr/>
        </p:nvSpPr>
        <p:spPr>
          <a:xfrm>
            <a:off x="1607125" y="754700"/>
            <a:ext cx="6656100" cy="352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dirty="0">
                <a:solidFill>
                  <a:schemeClr val="dk1"/>
                </a:solidFill>
                <a:latin typeface="MuseoModerno"/>
                <a:ea typeface="MuseoModerno"/>
                <a:cs typeface="MuseoModerno"/>
                <a:sym typeface="MuseoModerno"/>
              </a:rPr>
              <a:t> </a:t>
            </a:r>
            <a:endParaRPr sz="2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r>
              <a:rPr lang="en-US" sz="3000" b="1" i="1" u="none" strike="noStrike" cap="none" dirty="0">
                <a:solidFill>
                  <a:srgbClr val="2F5496"/>
                </a:solidFill>
                <a:latin typeface="MuseoModerno"/>
                <a:ea typeface="MuseoModerno"/>
                <a:cs typeface="MuseoModerno"/>
                <a:sym typeface="MuseoModerno"/>
              </a:rPr>
              <a:t>   </a:t>
            </a:r>
            <a:r>
              <a:rPr lang="en-US" sz="3000" b="1" i="1" u="none" strike="noStrike" cap="none" dirty="0">
                <a:solidFill>
                  <a:schemeClr val="dk1"/>
                </a:solidFill>
                <a:latin typeface="MuseoModerno"/>
                <a:ea typeface="MuseoModerno"/>
                <a:cs typeface="MuseoModerno"/>
                <a:sym typeface="MuseoModerno"/>
              </a:rPr>
              <a:t> </a:t>
            </a:r>
            <a:r>
              <a:rPr lang="es-AR" sz="4900" b="1" i="0" u="none" strike="noStrike" cap="none" dirty="0">
                <a:solidFill>
                  <a:schemeClr val="dk1"/>
                </a:solidFill>
                <a:latin typeface="MuseoModerno"/>
                <a:ea typeface="MuseoModerno"/>
                <a:cs typeface="MuseoModerno"/>
                <a:sym typeface="MuseoModerno"/>
              </a:rPr>
              <a:t>Museo</a:t>
            </a:r>
            <a:r>
              <a:rPr lang="en-US" sz="4900" b="1" i="0" u="none" strike="noStrike" cap="none" dirty="0">
                <a:solidFill>
                  <a:schemeClr val="dk1"/>
                </a:solidFill>
                <a:latin typeface="MuseoModerno"/>
                <a:ea typeface="MuseoModerno"/>
                <a:cs typeface="MuseoModerno"/>
                <a:sym typeface="MuseoModerno"/>
              </a:rPr>
              <a:t> Moderno </a:t>
            </a:r>
            <a:endParaRPr sz="49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a:solidFill>
                  <a:schemeClr val="dk1"/>
                </a:solidFill>
                <a:latin typeface="MuseoModerno"/>
                <a:ea typeface="MuseoModerno"/>
                <a:cs typeface="MuseoModerno"/>
                <a:sym typeface="MuseoModerno"/>
              </a:rPr>
              <a:t>    Caso sustentable</a:t>
            </a:r>
            <a:endParaRPr sz="30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5400"/>
              <a:buFont typeface="Arial"/>
              <a:buNone/>
            </a:pPr>
            <a:endParaRPr sz="5400" b="1" i="0" u="none" strike="noStrike" cap="none" dirty="0">
              <a:solidFill>
                <a:schemeClr val="dk1"/>
              </a:solidFill>
              <a:latin typeface="MuseoModerno"/>
              <a:ea typeface="MuseoModerno"/>
              <a:cs typeface="MuseoModerno"/>
              <a:sym typeface="MuseoModerno"/>
            </a:endParaRPr>
          </a:p>
        </p:txBody>
      </p:sp>
      <p:pic>
        <p:nvPicPr>
          <p:cNvPr id="105" name="Google Shape;105;p1" descr="Image 7"/>
          <p:cNvPicPr preferRelativeResize="0"/>
          <p:nvPr/>
        </p:nvPicPr>
        <p:blipFill rotWithShape="1">
          <a:blip r:embed="rId4">
            <a:alphaModFix/>
          </a:blip>
          <a:srcRect/>
          <a:stretch/>
        </p:blipFill>
        <p:spPr>
          <a:xfrm>
            <a:off x="295192" y="6261424"/>
            <a:ext cx="954595" cy="334998"/>
          </a:xfrm>
          <a:prstGeom prst="rect">
            <a:avLst/>
          </a:prstGeom>
          <a:noFill/>
          <a:ln>
            <a:noFill/>
          </a:ln>
        </p:spPr>
      </p:pic>
      <p:pic>
        <p:nvPicPr>
          <p:cNvPr id="106" name="Google Shape;106;p1"/>
          <p:cNvPicPr preferRelativeResize="0"/>
          <p:nvPr/>
        </p:nvPicPr>
        <p:blipFill rotWithShape="1">
          <a:blip r:embed="rId5">
            <a:alphaModFix/>
          </a:blip>
          <a:srcRect/>
          <a:stretch/>
        </p:blipFill>
        <p:spPr>
          <a:xfrm>
            <a:off x="995375" y="4381163"/>
            <a:ext cx="9036250" cy="1388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14" descr="Image 6"/>
          <p:cNvPicPr preferRelativeResize="0"/>
          <p:nvPr/>
        </p:nvPicPr>
        <p:blipFill rotWithShape="1">
          <a:blip r:embed="rId3">
            <a:alphaModFix/>
          </a:blip>
          <a:srcRect l="1980" r="1980"/>
          <a:stretch/>
        </p:blipFill>
        <p:spPr>
          <a:xfrm>
            <a:off x="128790" y="31437"/>
            <a:ext cx="11873869" cy="938167"/>
          </a:xfrm>
          <a:prstGeom prst="rect">
            <a:avLst/>
          </a:prstGeom>
          <a:noFill/>
          <a:ln>
            <a:noFill/>
          </a:ln>
        </p:spPr>
      </p:pic>
      <p:pic>
        <p:nvPicPr>
          <p:cNvPr id="112" name="Google Shape;112;p14" descr="Image 7"/>
          <p:cNvPicPr preferRelativeResize="0"/>
          <p:nvPr/>
        </p:nvPicPr>
        <p:blipFill rotWithShape="1">
          <a:blip r:embed="rId4">
            <a:alphaModFix/>
          </a:blip>
          <a:srcRect/>
          <a:stretch/>
        </p:blipFill>
        <p:spPr>
          <a:xfrm>
            <a:off x="658717" y="6350221"/>
            <a:ext cx="954595" cy="334998"/>
          </a:xfrm>
          <a:prstGeom prst="rect">
            <a:avLst/>
          </a:prstGeom>
          <a:noFill/>
          <a:ln>
            <a:noFill/>
          </a:ln>
        </p:spPr>
      </p:pic>
      <p:sp>
        <p:nvSpPr>
          <p:cNvPr id="113" name="Google Shape;113;p14"/>
          <p:cNvSpPr txBox="1"/>
          <p:nvPr/>
        </p:nvSpPr>
        <p:spPr>
          <a:xfrm>
            <a:off x="193500" y="1078175"/>
            <a:ext cx="101238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2500" b="1" i="0" u="none" strike="noStrike" cap="none" dirty="0">
                <a:solidFill>
                  <a:schemeClr val="dk1"/>
                </a:solidFill>
                <a:latin typeface="MuseoModerno"/>
                <a:ea typeface="MuseoModerno"/>
                <a:cs typeface="MuseoModerno"/>
                <a:sym typeface="MuseoModerno"/>
              </a:rPr>
              <a:t>Camino recorrido  2019-2022</a:t>
            </a:r>
            <a:endParaRPr sz="2400" b="0" i="0" u="none" strike="noStrike" cap="none" dirty="0">
              <a:solidFill>
                <a:schemeClr val="dk1"/>
              </a:solidFill>
              <a:latin typeface="Arial"/>
              <a:ea typeface="Arial"/>
              <a:cs typeface="Arial"/>
              <a:sym typeface="Arial"/>
            </a:endParaRPr>
          </a:p>
        </p:txBody>
      </p:sp>
      <p:sp>
        <p:nvSpPr>
          <p:cNvPr id="114" name="Google Shape;114;p14"/>
          <p:cNvSpPr txBox="1"/>
          <p:nvPr/>
        </p:nvSpPr>
        <p:spPr>
          <a:xfrm>
            <a:off x="509975" y="2746550"/>
            <a:ext cx="2934000" cy="3186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300" b="1" i="0" u="none" strike="noStrike" cap="none" dirty="0">
                <a:solidFill>
                  <a:schemeClr val="accent2"/>
                </a:solidFill>
                <a:latin typeface="Calibri"/>
                <a:ea typeface="Calibri"/>
                <a:cs typeface="Calibri"/>
                <a:sym typeface="Calibri"/>
              </a:rPr>
              <a:t>Inicio </a:t>
            </a:r>
            <a:br>
              <a:rPr lang="en-US" sz="1300" b="0" i="0" u="none" strike="noStrike" cap="none" dirty="0">
                <a:solidFill>
                  <a:schemeClr val="accent2"/>
                </a:solidFill>
                <a:latin typeface="Calibri"/>
                <a:ea typeface="Calibri"/>
                <a:cs typeface="Calibri"/>
                <a:sym typeface="Calibri"/>
              </a:rPr>
            </a:br>
            <a:r>
              <a:rPr lang="es-AR" sz="1400" b="0" i="0" u="none" strike="noStrike" cap="none" dirty="0">
                <a:solidFill>
                  <a:schemeClr val="accent2"/>
                </a:solidFill>
                <a:latin typeface="Calibri"/>
                <a:ea typeface="Calibri"/>
                <a:cs typeface="Calibri"/>
                <a:sym typeface="Calibri"/>
              </a:rPr>
              <a:t>Se inicia el proyecto mediante la separación y entrega de residuos a una cooperativa de recicladores de la Ciudad.</a:t>
            </a:r>
          </a:p>
          <a:p>
            <a:pPr marL="0" marR="0" lvl="0" indent="0" algn="ctr" rtl="0">
              <a:lnSpc>
                <a:spcPct val="100000"/>
              </a:lnSpc>
              <a:spcBef>
                <a:spcPts val="0"/>
              </a:spcBef>
              <a:spcAft>
                <a:spcPts val="0"/>
              </a:spcAft>
              <a:buClr>
                <a:srgbClr val="000000"/>
              </a:buClr>
              <a:buSzPts val="1100"/>
              <a:buFont typeface="Arial"/>
              <a:buNone/>
            </a:pPr>
            <a:endParaRPr lang="es-AR" sz="1400" b="0" i="0" u="none" strike="noStrike" cap="none" dirty="0">
              <a:solidFill>
                <a:schemeClr val="accent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s-AR" sz="1400" b="0" i="0" u="none" strike="noStrike" cap="none" dirty="0">
                <a:solidFill>
                  <a:schemeClr val="accent2"/>
                </a:solidFill>
                <a:latin typeface="Calibri"/>
                <a:ea typeface="Calibri"/>
                <a:cs typeface="Calibri"/>
                <a:sym typeface="Calibri"/>
              </a:rPr>
              <a:t>Se retiran los basureros individuales y se colocan los tachos diferenciados en las oficinas y espacios públicos.</a:t>
            </a:r>
          </a:p>
          <a:p>
            <a:pPr marL="0" marR="0" lvl="0" indent="0" algn="ctr" rtl="0">
              <a:lnSpc>
                <a:spcPct val="100000"/>
              </a:lnSpc>
              <a:spcBef>
                <a:spcPts val="0"/>
              </a:spcBef>
              <a:spcAft>
                <a:spcPts val="0"/>
              </a:spcAft>
              <a:buClr>
                <a:srgbClr val="000000"/>
              </a:buClr>
              <a:buSzPts val="1100"/>
              <a:buFont typeface="Arial"/>
              <a:buNone/>
            </a:pPr>
            <a:endParaRPr lang="es-AR" sz="1400" b="0" i="0" u="none" strike="noStrike" cap="none" dirty="0">
              <a:solidFill>
                <a:schemeClr val="accent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sz="1400" b="0" i="0" u="none" strike="noStrike" cap="none" dirty="0">
                <a:solidFill>
                  <a:schemeClr val="accent2"/>
                </a:solidFill>
                <a:latin typeface="Calibri"/>
                <a:ea typeface="Calibri"/>
                <a:cs typeface="Calibri"/>
                <a:sym typeface="Calibri"/>
              </a:rPr>
              <a:t>Se comienzan a explorar las buenas prácticas en museos y en el Gobierno de la Ciudad, como el Ecosello y el programa Carbono Neutral 2050. </a:t>
            </a:r>
          </a:p>
        </p:txBody>
      </p:sp>
      <p:sp>
        <p:nvSpPr>
          <p:cNvPr id="115" name="Google Shape;115;p14"/>
          <p:cNvSpPr txBox="1"/>
          <p:nvPr/>
        </p:nvSpPr>
        <p:spPr>
          <a:xfrm>
            <a:off x="6430875" y="2806975"/>
            <a:ext cx="2548200" cy="2586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AR" sz="1300" b="1" i="0" u="none" strike="noStrike" cap="none" dirty="0">
                <a:solidFill>
                  <a:srgbClr val="274E13"/>
                </a:solidFill>
                <a:latin typeface="Calibri"/>
                <a:ea typeface="Calibri"/>
                <a:cs typeface="Calibri"/>
                <a:sym typeface="Calibri"/>
              </a:rPr>
              <a:t>Equipos sustentables e intercambio de buenas prácticas </a:t>
            </a:r>
          </a:p>
          <a:p>
            <a:pPr marL="0" marR="0" lvl="0" indent="0" algn="ctr" rtl="0">
              <a:lnSpc>
                <a:spcPct val="100000"/>
              </a:lnSpc>
              <a:spcBef>
                <a:spcPts val="0"/>
              </a:spcBef>
              <a:spcAft>
                <a:spcPts val="0"/>
              </a:spcAft>
              <a:buClr>
                <a:srgbClr val="000000"/>
              </a:buClr>
              <a:buSzPts val="1200"/>
              <a:buFont typeface="Arial"/>
              <a:buNone/>
            </a:pPr>
            <a:endParaRPr lang="es-AR" sz="1300" b="0" i="0" u="none" strike="noStrike" cap="none" dirty="0">
              <a:solidFill>
                <a:srgbClr val="274E13"/>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lang="es-AR" sz="1300" b="0" i="0" u="none" strike="noStrike" cap="none" dirty="0">
              <a:solidFill>
                <a:srgbClr val="274E13"/>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sz="1300" b="0" i="0" u="none" strike="noStrike" cap="none" dirty="0">
                <a:solidFill>
                  <a:srgbClr val="274E13"/>
                </a:solidFill>
                <a:latin typeface="Calibri"/>
                <a:ea typeface="Calibri"/>
                <a:cs typeface="Calibri"/>
                <a:sym typeface="Calibri"/>
              </a:rPr>
              <a:t>Participamos en el proyecto </a:t>
            </a:r>
          </a:p>
          <a:p>
            <a:pPr marL="0" marR="0" lvl="0" indent="0" algn="ctr" rtl="0">
              <a:lnSpc>
                <a:spcPct val="100000"/>
              </a:lnSpc>
              <a:spcBef>
                <a:spcPts val="0"/>
              </a:spcBef>
              <a:spcAft>
                <a:spcPts val="0"/>
              </a:spcAft>
              <a:buClr>
                <a:srgbClr val="000000"/>
              </a:buClr>
              <a:buSzPts val="1200"/>
              <a:buFont typeface="Arial"/>
              <a:buNone/>
            </a:pPr>
            <a:r>
              <a:rPr lang="es-AR" sz="1300" b="0" i="0" u="none" strike="noStrike" cap="none" dirty="0">
                <a:solidFill>
                  <a:srgbClr val="274E13"/>
                </a:solidFill>
                <a:latin typeface="Calibri"/>
                <a:ea typeface="Calibri"/>
                <a:cs typeface="Calibri"/>
                <a:sym typeface="Calibri"/>
              </a:rPr>
              <a:t>Ki Culture intercambiando buenas prácticas con distintos museos del mundo.</a:t>
            </a:r>
          </a:p>
          <a:p>
            <a:pPr marL="0" marR="0" lvl="0" indent="0" algn="ctr" rtl="0">
              <a:lnSpc>
                <a:spcPct val="100000"/>
              </a:lnSpc>
              <a:spcBef>
                <a:spcPts val="0"/>
              </a:spcBef>
              <a:spcAft>
                <a:spcPts val="0"/>
              </a:spcAft>
              <a:buClr>
                <a:srgbClr val="000000"/>
              </a:buClr>
              <a:buSzPts val="1200"/>
              <a:buFont typeface="Arial"/>
              <a:buNone/>
            </a:pPr>
            <a:endParaRPr lang="es-AR" sz="1300" b="0" i="0" u="none" strike="noStrike" cap="none" dirty="0">
              <a:solidFill>
                <a:srgbClr val="274E13"/>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sz="1300" dirty="0">
                <a:solidFill>
                  <a:srgbClr val="274E13"/>
                </a:solidFill>
                <a:latin typeface="Calibri"/>
                <a:ea typeface="Calibri"/>
                <a:cs typeface="Calibri"/>
                <a:sym typeface="Calibri"/>
              </a:rPr>
              <a:t>Se capacita a </a:t>
            </a:r>
            <a:r>
              <a:rPr lang="es-AR" sz="1300" b="0" i="0" u="none" strike="noStrike" cap="none" dirty="0">
                <a:solidFill>
                  <a:srgbClr val="274E13"/>
                </a:solidFill>
                <a:latin typeface="Calibri"/>
                <a:ea typeface="Calibri"/>
                <a:cs typeface="Calibri"/>
                <a:sym typeface="Calibri"/>
              </a:rPr>
              <a:t>los equipos en temas de sustentabilidad social.</a:t>
            </a:r>
          </a:p>
          <a:p>
            <a:pPr marL="0" marR="0" lvl="0" indent="0" algn="ctr" rtl="0">
              <a:lnSpc>
                <a:spcPct val="100000"/>
              </a:lnSpc>
              <a:spcBef>
                <a:spcPts val="0"/>
              </a:spcBef>
              <a:spcAft>
                <a:spcPts val="0"/>
              </a:spcAft>
              <a:buClr>
                <a:srgbClr val="000000"/>
              </a:buClr>
              <a:buSzPts val="1200"/>
              <a:buFont typeface="Arial"/>
              <a:buNone/>
            </a:pPr>
            <a:endParaRPr lang="es-AR" sz="1300" b="0" i="0" u="none" strike="noStrike" cap="none" dirty="0">
              <a:solidFill>
                <a:srgbClr val="274E13"/>
              </a:solidFill>
              <a:latin typeface="Calibri"/>
              <a:ea typeface="Calibri"/>
              <a:cs typeface="Calibri"/>
              <a:sym typeface="Calibri"/>
            </a:endParaRPr>
          </a:p>
        </p:txBody>
      </p:sp>
      <p:sp>
        <p:nvSpPr>
          <p:cNvPr id="116" name="Google Shape;116;p14"/>
          <p:cNvSpPr txBox="1"/>
          <p:nvPr/>
        </p:nvSpPr>
        <p:spPr>
          <a:xfrm>
            <a:off x="3496875" y="2791875"/>
            <a:ext cx="2934000" cy="395489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AR" sz="1400" b="1" i="0" u="none" strike="noStrike" cap="none" dirty="0">
                <a:solidFill>
                  <a:srgbClr val="1155CC"/>
                </a:solidFill>
                <a:latin typeface="Calibri"/>
                <a:ea typeface="Calibri"/>
                <a:cs typeface="Calibri"/>
                <a:sym typeface="Calibri"/>
              </a:rPr>
              <a:t>Sustentabilidad </a:t>
            </a:r>
          </a:p>
          <a:p>
            <a:pPr marL="0" marR="0" lvl="0" indent="0" algn="ctr" rtl="0">
              <a:lnSpc>
                <a:spcPct val="100000"/>
              </a:lnSpc>
              <a:spcBef>
                <a:spcPts val="0"/>
              </a:spcBef>
              <a:spcAft>
                <a:spcPts val="0"/>
              </a:spcAft>
              <a:buClr>
                <a:srgbClr val="000000"/>
              </a:buClr>
              <a:buSzPts val="1200"/>
              <a:buFont typeface="Arial"/>
              <a:buNone/>
            </a:pPr>
            <a:r>
              <a:rPr lang="es-AR" sz="1400" b="1" i="0" u="none" strike="noStrike" cap="none" dirty="0">
                <a:solidFill>
                  <a:srgbClr val="1155CC"/>
                </a:solidFill>
                <a:latin typeface="Calibri"/>
                <a:ea typeface="Calibri"/>
                <a:cs typeface="Calibri"/>
                <a:sym typeface="Calibri"/>
              </a:rPr>
              <a:t>en la estrategia </a:t>
            </a:r>
          </a:p>
          <a:p>
            <a:pPr marL="0" marR="0" lvl="0" indent="0" algn="ctr" rtl="0">
              <a:lnSpc>
                <a:spcPct val="100000"/>
              </a:lnSpc>
              <a:spcBef>
                <a:spcPts val="0"/>
              </a:spcBef>
              <a:spcAft>
                <a:spcPts val="0"/>
              </a:spcAft>
              <a:buClr>
                <a:srgbClr val="000000"/>
              </a:buClr>
              <a:buSzPts val="1200"/>
              <a:buFont typeface="Arial"/>
              <a:buNone/>
            </a:pPr>
            <a:endParaRPr lang="es-AR" sz="1400" b="1" i="0" u="none" strike="noStrike" cap="none" dirty="0">
              <a:solidFill>
                <a:srgbClr val="1155CC"/>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200"/>
              <a:buFont typeface="Arial"/>
              <a:buNone/>
            </a:pPr>
            <a:r>
              <a:rPr lang="es-AR" sz="1300" b="0" i="0" u="none" strike="noStrike" cap="none" dirty="0">
                <a:solidFill>
                  <a:srgbClr val="0000FF"/>
                </a:solidFill>
                <a:latin typeface="Calibri"/>
                <a:ea typeface="Calibri"/>
                <a:cs typeface="Calibri"/>
                <a:sym typeface="Calibri"/>
              </a:rPr>
              <a:t>Se presenta el estatus de sustentabilidad al  CIMAM y la directora se suma al grupo sustentable.</a:t>
            </a:r>
          </a:p>
          <a:p>
            <a:pPr marL="0" marR="0" lvl="0" indent="0" algn="ctr" rtl="0">
              <a:lnSpc>
                <a:spcPct val="100000"/>
              </a:lnSpc>
              <a:spcBef>
                <a:spcPts val="0"/>
              </a:spcBef>
              <a:spcAft>
                <a:spcPts val="0"/>
              </a:spcAft>
              <a:buClr>
                <a:srgbClr val="000000"/>
              </a:buClr>
              <a:buSzPts val="1200"/>
              <a:buFont typeface="Arial"/>
              <a:buNone/>
            </a:pPr>
            <a:endParaRPr lang="es-AR" sz="1400" b="0" i="0" u="none" strike="noStrike" cap="none" dirty="0">
              <a:solidFill>
                <a:srgbClr val="1155CC"/>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dirty="0">
                <a:solidFill>
                  <a:srgbClr val="1155CC"/>
                </a:solidFill>
                <a:latin typeface="Calibri"/>
                <a:ea typeface="Calibri"/>
                <a:cs typeface="Calibri"/>
                <a:sym typeface="Calibri"/>
              </a:rPr>
              <a:t>Se realizan </a:t>
            </a:r>
            <a:r>
              <a:rPr lang="es-AR" sz="1400" b="0" i="0" u="none" strike="noStrike" cap="none" dirty="0">
                <a:solidFill>
                  <a:srgbClr val="1155CC"/>
                </a:solidFill>
                <a:latin typeface="Calibri"/>
                <a:ea typeface="Calibri"/>
                <a:cs typeface="Calibri"/>
                <a:sym typeface="Calibri"/>
              </a:rPr>
              <a:t>acciones de sustentabilidad social junto al equipo accesible.</a:t>
            </a:r>
          </a:p>
          <a:p>
            <a:pPr marL="0" marR="0" lvl="0" indent="0" algn="ctr" rtl="0">
              <a:lnSpc>
                <a:spcPct val="100000"/>
              </a:lnSpc>
              <a:spcBef>
                <a:spcPts val="0"/>
              </a:spcBef>
              <a:spcAft>
                <a:spcPts val="0"/>
              </a:spcAft>
              <a:buClr>
                <a:srgbClr val="000000"/>
              </a:buClr>
              <a:buSzPts val="1200"/>
              <a:buFont typeface="Arial"/>
              <a:buNone/>
            </a:pPr>
            <a:endParaRPr lang="es-AR" sz="1400" b="0" i="0" u="none" strike="noStrike" cap="none" dirty="0">
              <a:solidFill>
                <a:srgbClr val="1155CC"/>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200"/>
              <a:buFont typeface="Arial"/>
              <a:buNone/>
            </a:pPr>
            <a:r>
              <a:rPr lang="es-AR" sz="1400" b="0" i="0" u="none" strike="noStrike" cap="none" dirty="0">
                <a:solidFill>
                  <a:srgbClr val="1155CC"/>
                </a:solidFill>
                <a:latin typeface="Calibri"/>
                <a:ea typeface="Calibri"/>
                <a:cs typeface="Calibri"/>
                <a:sym typeface="Calibri"/>
              </a:rPr>
              <a:t>Se articula con APRA el recambio de las luminarias de espacios comunes a LED.</a:t>
            </a:r>
          </a:p>
          <a:p>
            <a:pPr marL="0" marR="0" lvl="0" indent="0" algn="ctr" rtl="0">
              <a:lnSpc>
                <a:spcPct val="100000"/>
              </a:lnSpc>
              <a:spcBef>
                <a:spcPts val="0"/>
              </a:spcBef>
              <a:spcAft>
                <a:spcPts val="0"/>
              </a:spcAft>
              <a:buClr>
                <a:srgbClr val="000000"/>
              </a:buClr>
              <a:buSzPts val="1200"/>
              <a:buFont typeface="Arial"/>
              <a:buNone/>
            </a:pPr>
            <a:endParaRPr lang="es-AR" sz="1400" b="0" i="0" u="none" strike="noStrike" cap="none" dirty="0">
              <a:solidFill>
                <a:srgbClr val="1155CC"/>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lang="es-AR" sz="1400" b="0" i="0" u="none" strike="noStrike" cap="none" dirty="0">
              <a:solidFill>
                <a:srgbClr val="1155CC"/>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dirty="0">
              <a:solidFill>
                <a:srgbClr val="1155CC"/>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dirty="0">
              <a:solidFill>
                <a:srgbClr val="1155CC"/>
              </a:solidFill>
              <a:latin typeface="Calibri"/>
              <a:ea typeface="Calibri"/>
              <a:cs typeface="Calibri"/>
              <a:sym typeface="Calibri"/>
            </a:endParaRPr>
          </a:p>
        </p:txBody>
      </p:sp>
      <p:sp>
        <p:nvSpPr>
          <p:cNvPr id="117" name="Google Shape;117;p14"/>
          <p:cNvSpPr txBox="1"/>
          <p:nvPr/>
        </p:nvSpPr>
        <p:spPr>
          <a:xfrm>
            <a:off x="9068649" y="2791875"/>
            <a:ext cx="2934000" cy="4186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AR" sz="1300" b="1" i="0" u="none" strike="noStrike" cap="none" dirty="0">
                <a:solidFill>
                  <a:srgbClr val="A64D79"/>
                </a:solidFill>
                <a:latin typeface="Calibri"/>
                <a:ea typeface="Calibri"/>
                <a:cs typeface="Calibri"/>
                <a:sym typeface="Calibri"/>
              </a:rPr>
              <a:t>Medición de la huella de cabono</a:t>
            </a:r>
          </a:p>
          <a:p>
            <a:pPr marL="0" marR="0" lvl="0" indent="0" algn="ctr" rtl="0">
              <a:lnSpc>
                <a:spcPct val="100000"/>
              </a:lnSpc>
              <a:spcBef>
                <a:spcPts val="0"/>
              </a:spcBef>
              <a:spcAft>
                <a:spcPts val="0"/>
              </a:spcAft>
              <a:buClr>
                <a:srgbClr val="000000"/>
              </a:buClr>
              <a:buSzPts val="1200"/>
              <a:buFont typeface="Arial"/>
              <a:buNone/>
            </a:pPr>
            <a:endParaRPr lang="es-AR" sz="1300" b="1" i="0" u="none" strike="noStrike" cap="none" dirty="0">
              <a:solidFill>
                <a:srgbClr val="A64D79"/>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sz="1300" b="0" i="0" u="none" strike="noStrike" cap="none" dirty="0">
                <a:solidFill>
                  <a:srgbClr val="A64D79"/>
                </a:solidFill>
                <a:latin typeface="Calibri"/>
                <a:ea typeface="Calibri"/>
                <a:cs typeface="Calibri"/>
                <a:sym typeface="Calibri"/>
              </a:rPr>
              <a:t>Se forma el equipo sustentable, con reuniones mensuales de trabajo.</a:t>
            </a:r>
          </a:p>
          <a:p>
            <a:pPr marL="0" marR="0" lvl="0" indent="0" algn="ctr" rtl="0">
              <a:lnSpc>
                <a:spcPct val="100000"/>
              </a:lnSpc>
              <a:spcBef>
                <a:spcPts val="0"/>
              </a:spcBef>
              <a:spcAft>
                <a:spcPts val="0"/>
              </a:spcAft>
              <a:buClr>
                <a:srgbClr val="000000"/>
              </a:buClr>
              <a:buSzPts val="1200"/>
              <a:buFont typeface="Arial"/>
              <a:buNone/>
            </a:pPr>
            <a:endParaRPr lang="es-AR" sz="1300" b="0" i="0" u="none" strike="noStrike" cap="none" dirty="0">
              <a:solidFill>
                <a:srgbClr val="A64D79"/>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sz="1300" b="0" i="0" u="none" strike="noStrike" cap="none" dirty="0">
                <a:solidFill>
                  <a:srgbClr val="A64D79"/>
                </a:solidFill>
                <a:latin typeface="Calibri"/>
                <a:ea typeface="Calibri"/>
                <a:cs typeface="Calibri"/>
                <a:sym typeface="Calibri"/>
              </a:rPr>
              <a:t>Se inicia el cálculo de la huella de carbono alcance 1, 2 y 3.</a:t>
            </a:r>
          </a:p>
          <a:p>
            <a:pPr marL="0" marR="0" lvl="0" indent="0" algn="ctr" rtl="0">
              <a:lnSpc>
                <a:spcPct val="100000"/>
              </a:lnSpc>
              <a:spcBef>
                <a:spcPts val="0"/>
              </a:spcBef>
              <a:spcAft>
                <a:spcPts val="0"/>
              </a:spcAft>
              <a:buClr>
                <a:srgbClr val="000000"/>
              </a:buClr>
              <a:buSzPts val="1200"/>
              <a:buFont typeface="Arial"/>
              <a:buNone/>
            </a:pPr>
            <a:endParaRPr lang="es-AR" sz="1300" b="0" i="0" u="none" strike="noStrike" cap="none" dirty="0">
              <a:solidFill>
                <a:srgbClr val="A64D79"/>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100"/>
              <a:buFont typeface="Arial"/>
              <a:buNone/>
            </a:pPr>
            <a:r>
              <a:rPr lang="es-AR" sz="1300" dirty="0">
                <a:solidFill>
                  <a:srgbClr val="A64D79"/>
                </a:solidFill>
                <a:latin typeface="Calibri"/>
                <a:ea typeface="Calibri"/>
                <a:cs typeface="Calibri"/>
                <a:sym typeface="Calibri"/>
              </a:rPr>
              <a:t>Participamos</a:t>
            </a:r>
            <a:r>
              <a:rPr lang="es-AR" sz="1300" b="0" i="0" u="none" strike="noStrike" cap="none" dirty="0">
                <a:solidFill>
                  <a:srgbClr val="A64D79"/>
                </a:solidFill>
                <a:latin typeface="Calibri"/>
                <a:ea typeface="Calibri"/>
                <a:cs typeface="Calibri"/>
                <a:sym typeface="Calibri"/>
              </a:rPr>
              <a:t> en el recorrido C40 y en la Noche de Museos con foco sustentable.</a:t>
            </a:r>
          </a:p>
          <a:p>
            <a:pPr marL="0" marR="0" lvl="0" indent="0" algn="l" rtl="0">
              <a:lnSpc>
                <a:spcPct val="100000"/>
              </a:lnSpc>
              <a:spcBef>
                <a:spcPts val="0"/>
              </a:spcBef>
              <a:spcAft>
                <a:spcPts val="0"/>
              </a:spcAft>
              <a:buClr>
                <a:schemeClr val="dk1"/>
              </a:buClr>
              <a:buSzPts val="2100"/>
              <a:buFont typeface="Arial"/>
              <a:buNone/>
            </a:pPr>
            <a:endParaRPr lang="es-AR" sz="1300" b="0" i="0" u="none" strike="noStrike" cap="none" dirty="0">
              <a:solidFill>
                <a:srgbClr val="A64D79"/>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sz="1300" b="0" i="0" u="none" strike="noStrike" cap="none" dirty="0">
                <a:solidFill>
                  <a:srgbClr val="A64D79"/>
                </a:solidFill>
                <a:latin typeface="Calibri"/>
                <a:ea typeface="Calibri"/>
                <a:cs typeface="Calibri"/>
                <a:sym typeface="Calibri"/>
              </a:rPr>
              <a:t>Se publica</a:t>
            </a:r>
            <a:endParaRPr lang="es-AR" sz="1300" b="1" i="0" u="none" strike="noStrike" cap="none" dirty="0">
              <a:solidFill>
                <a:srgbClr val="A64D79"/>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s-AR" sz="1300" b="0" i="1" u="none" strike="noStrike" cap="none" dirty="0">
                <a:solidFill>
                  <a:srgbClr val="A64D79"/>
                </a:solidFill>
                <a:latin typeface="Calibri"/>
                <a:ea typeface="Calibri"/>
                <a:cs typeface="Calibri"/>
                <a:sym typeface="Calibri"/>
              </a:rPr>
              <a:t>The Sustainable Museum</a:t>
            </a:r>
          </a:p>
          <a:p>
            <a:pPr marL="0" marR="0" lvl="0" indent="0" algn="ctr" rtl="0">
              <a:lnSpc>
                <a:spcPct val="100000"/>
              </a:lnSpc>
              <a:spcBef>
                <a:spcPts val="0"/>
              </a:spcBef>
              <a:spcAft>
                <a:spcPts val="0"/>
              </a:spcAft>
              <a:buClr>
                <a:srgbClr val="000000"/>
              </a:buClr>
              <a:buSzPts val="1200"/>
              <a:buFont typeface="Arial"/>
              <a:buNone/>
            </a:pPr>
            <a:r>
              <a:rPr lang="es-AR" sz="1300" b="0" i="1" u="none" strike="noStrike" cap="none" dirty="0">
                <a:solidFill>
                  <a:srgbClr val="A64D79"/>
                </a:solidFill>
                <a:latin typeface="Calibri"/>
                <a:ea typeface="Calibri"/>
                <a:cs typeface="Calibri"/>
                <a:sym typeface="Calibri"/>
              </a:rPr>
              <a:t>How Museums Contribute to the Great Transformation</a:t>
            </a:r>
            <a:r>
              <a:rPr lang="es-AR" sz="1300" b="0" u="none" strike="noStrike" cap="none" dirty="0">
                <a:solidFill>
                  <a:srgbClr val="A64D79"/>
                </a:solidFill>
                <a:latin typeface="Calibri"/>
                <a:ea typeface="Calibri"/>
                <a:cs typeface="Calibri"/>
                <a:sym typeface="Calibri"/>
              </a:rPr>
              <a:t>,</a:t>
            </a:r>
          </a:p>
          <a:p>
            <a:pPr marL="0" marR="0" lvl="0" indent="0" algn="ctr" rtl="0">
              <a:lnSpc>
                <a:spcPct val="100000"/>
              </a:lnSpc>
              <a:spcBef>
                <a:spcPts val="0"/>
              </a:spcBef>
              <a:spcAft>
                <a:spcPts val="0"/>
              </a:spcAft>
              <a:buClr>
                <a:srgbClr val="000000"/>
              </a:buClr>
              <a:buSzPts val="1200"/>
              <a:buFont typeface="Arial"/>
              <a:buNone/>
            </a:pPr>
            <a:r>
              <a:rPr lang="es-AR" sz="1300" b="0" i="0" u="none" strike="noStrike" cap="none" dirty="0">
                <a:solidFill>
                  <a:srgbClr val="A64D79"/>
                </a:solidFill>
                <a:latin typeface="Calibri"/>
                <a:ea typeface="Calibri"/>
                <a:cs typeface="Calibri"/>
                <a:sym typeface="Calibri"/>
              </a:rPr>
              <a:t>por </a:t>
            </a:r>
            <a:r>
              <a:rPr lang="es-AR" sz="1300" b="0" i="0" u="none" strike="noStrike" cap="none" dirty="0">
                <a:solidFill>
                  <a:srgbClr val="A64D79"/>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Christopher J. Garthe</a:t>
            </a:r>
            <a:r>
              <a:rPr lang="es-AR" sz="1300" b="0" i="0" u="none" strike="noStrike" cap="none" dirty="0">
                <a:solidFill>
                  <a:srgbClr val="A64D79"/>
                </a:solidFill>
                <a:latin typeface="Calibri"/>
                <a:ea typeface="Calibri"/>
                <a:cs typeface="Calibri"/>
                <a:sym typeface="Calibri"/>
              </a:rPr>
              <a:t>, en el que participamos con un capítulo de sustentabilidad social. </a:t>
            </a:r>
          </a:p>
          <a:p>
            <a:pPr marL="0" marR="0" lvl="0" indent="0" algn="ctr" rtl="0">
              <a:lnSpc>
                <a:spcPct val="100000"/>
              </a:lnSpc>
              <a:spcBef>
                <a:spcPts val="0"/>
              </a:spcBef>
              <a:spcAft>
                <a:spcPts val="0"/>
              </a:spcAft>
              <a:buClr>
                <a:srgbClr val="000000"/>
              </a:buClr>
              <a:buSzPts val="1200"/>
              <a:buFont typeface="Arial"/>
              <a:buNone/>
            </a:pPr>
            <a:endParaRPr lang="es-AR" sz="1300" b="1" i="0" u="none" strike="noStrike" cap="none" dirty="0">
              <a:solidFill>
                <a:srgbClr val="A64D79"/>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lang="es-AR" sz="1300" b="1" i="0" u="none" strike="noStrike" cap="none" dirty="0">
              <a:solidFill>
                <a:srgbClr val="A64D79"/>
              </a:solidFill>
              <a:latin typeface="Calibri"/>
              <a:ea typeface="Calibri"/>
              <a:cs typeface="Calibri"/>
              <a:sym typeface="Calibri"/>
            </a:endParaRPr>
          </a:p>
        </p:txBody>
      </p:sp>
      <p:sp>
        <p:nvSpPr>
          <p:cNvPr id="118" name="Google Shape;118;p14"/>
          <p:cNvSpPr/>
          <p:nvPr/>
        </p:nvSpPr>
        <p:spPr>
          <a:xfrm>
            <a:off x="940475" y="1849425"/>
            <a:ext cx="2184600" cy="725100"/>
          </a:xfrm>
          <a:prstGeom prst="homePlate">
            <a:avLst>
              <a:gd name="adj" fmla="val 50000"/>
            </a:avLst>
          </a:prstGeom>
          <a:solidFill>
            <a:srgbClr val="FF9900"/>
          </a:solidFill>
          <a:ln w="9525" cap="flat" cmpd="sng">
            <a:solidFill>
              <a:schemeClr val="dk2"/>
            </a:solidFill>
            <a:prstDash val="solid"/>
            <a:round/>
            <a:headEnd type="none" w="sm" len="sm"/>
            <a:tailEnd type="none" w="sm" len="sm"/>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000000"/>
                </a:solidFill>
                <a:latin typeface="Arial"/>
                <a:ea typeface="Arial"/>
                <a:cs typeface="Arial"/>
                <a:sym typeface="Arial"/>
              </a:rPr>
              <a:t>2019</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p:txBody>
      </p:sp>
      <p:sp>
        <p:nvSpPr>
          <p:cNvPr id="119" name="Google Shape;119;p14"/>
          <p:cNvSpPr/>
          <p:nvPr/>
        </p:nvSpPr>
        <p:spPr>
          <a:xfrm>
            <a:off x="3812350" y="1810975"/>
            <a:ext cx="2184600" cy="725100"/>
          </a:xfrm>
          <a:prstGeom prst="homePlate">
            <a:avLst>
              <a:gd name="adj" fmla="val 50000"/>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000000"/>
                </a:solidFill>
                <a:latin typeface="Arial"/>
                <a:ea typeface="Arial"/>
                <a:cs typeface="Arial"/>
                <a:sym typeface="Arial"/>
              </a:rPr>
              <a:t>2020</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p:txBody>
      </p:sp>
      <p:sp>
        <p:nvSpPr>
          <p:cNvPr id="120" name="Google Shape;120;p14"/>
          <p:cNvSpPr/>
          <p:nvPr/>
        </p:nvSpPr>
        <p:spPr>
          <a:xfrm>
            <a:off x="6684225" y="1849425"/>
            <a:ext cx="2041500" cy="725100"/>
          </a:xfrm>
          <a:prstGeom prst="homePlate">
            <a:avLst>
              <a:gd name="adj"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2021</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1" name="Google Shape;121;p14"/>
          <p:cNvSpPr/>
          <p:nvPr/>
        </p:nvSpPr>
        <p:spPr>
          <a:xfrm>
            <a:off x="9356175" y="1810975"/>
            <a:ext cx="2184600" cy="725100"/>
          </a:xfrm>
          <a:prstGeom prst="homePlate">
            <a:avLst>
              <a:gd name="adj" fmla="val 50000"/>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000000"/>
                </a:solidFill>
                <a:latin typeface="Arial"/>
                <a:ea typeface="Arial"/>
                <a:cs typeface="Arial"/>
                <a:sym typeface="Arial"/>
              </a:rPr>
              <a:t>2022</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1730a105ddb_0_5"/>
          <p:cNvSpPr txBox="1"/>
          <p:nvPr/>
        </p:nvSpPr>
        <p:spPr>
          <a:xfrm>
            <a:off x="441225" y="1127963"/>
            <a:ext cx="10233600" cy="4371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s-AR" sz="2000" b="1" i="0" u="none" strike="noStrike" cap="none" dirty="0">
                <a:solidFill>
                  <a:schemeClr val="dk1"/>
                </a:solidFill>
                <a:latin typeface="MuseoModerno"/>
                <a:ea typeface="MuseoModerno"/>
                <a:cs typeface="MuseoModerno"/>
                <a:sym typeface="MuseoModerno"/>
              </a:rPr>
              <a:t>Desarrollo de trabajo </a:t>
            </a:r>
            <a:r>
              <a:rPr lang="es-AR" sz="1800" b="0" i="0" u="none" strike="noStrike" cap="none" dirty="0">
                <a:solidFill>
                  <a:schemeClr val="dk1"/>
                </a:solidFill>
                <a:latin typeface="MuseoModerno"/>
                <a:ea typeface="MuseoModerno"/>
                <a:cs typeface="MuseoModerno"/>
                <a:sym typeface="MuseoModerno"/>
              </a:rPr>
              <a:t>2019-2022</a:t>
            </a:r>
          </a:p>
          <a:p>
            <a:pPr marL="0" marR="0" lvl="0" indent="0" algn="l" rtl="0">
              <a:lnSpc>
                <a:spcPct val="100000"/>
              </a:lnSpc>
              <a:spcBef>
                <a:spcPts val="0"/>
              </a:spcBef>
              <a:spcAft>
                <a:spcPts val="0"/>
              </a:spcAft>
              <a:buClr>
                <a:srgbClr val="000000"/>
              </a:buClr>
              <a:buSzPts val="2400"/>
              <a:buFont typeface="Arial"/>
              <a:buNone/>
            </a:pPr>
            <a:endParaRPr lang="es-AR" sz="2400" b="0" i="0" u="none" strike="noStrike" cap="none" dirty="0">
              <a:solidFill>
                <a:schemeClr val="dk1"/>
              </a:solidFill>
              <a:latin typeface="MuseoModerno Medium"/>
              <a:ea typeface="MuseoModerno Medium"/>
              <a:cs typeface="MuseoModerno Medium"/>
              <a:sym typeface="MuseoModerno Medium"/>
            </a:endParaRP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Diagnóstico inicial sobre acciones realizadas en el museo</a:t>
            </a: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Análisis de buenas prácticas a nivel nacional e internacional </a:t>
            </a: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Mapeo de los ODS en las áreas del museo</a:t>
            </a: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Armado de un equipo sustentable interáreas</a:t>
            </a: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Incorporación del compromiso sustentable en la Misión/Visión del museo y el diseño de exposiciones</a:t>
            </a: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Formación del equipo sustentable y coordinación de reuniones mensuales  </a:t>
            </a:r>
          </a:p>
          <a:p>
            <a:pPr marL="1371600" marR="0" lvl="2"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Postulación en la Eco Insignia nivel Inicial </a:t>
            </a:r>
          </a:p>
          <a:p>
            <a:pPr marL="1371600" marR="0" lvl="2"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Medición de la huella de carbono alcance 1 y 2</a:t>
            </a:r>
          </a:p>
          <a:p>
            <a:pPr marL="1371600" marR="0" lvl="2"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Proceso de medición de la huella de c</a:t>
            </a:r>
            <a:r>
              <a:rPr lang="es-AR" sz="1800" dirty="0">
                <a:solidFill>
                  <a:schemeClr val="dk1"/>
                </a:solidFill>
                <a:latin typeface="MuseoModerno Medium"/>
                <a:ea typeface="MuseoModerno Medium"/>
                <a:cs typeface="MuseoModerno Medium"/>
                <a:sym typeface="MuseoModerno Medium"/>
              </a:rPr>
              <a:t>a</a:t>
            </a:r>
            <a:r>
              <a:rPr lang="es-AR" sz="1800" b="0" i="0" u="none" strike="noStrike" cap="none" dirty="0">
                <a:solidFill>
                  <a:schemeClr val="dk1"/>
                </a:solidFill>
                <a:latin typeface="MuseoModerno Medium"/>
                <a:ea typeface="MuseoModerno Medium"/>
                <a:cs typeface="MuseoModerno Medium"/>
                <a:sym typeface="MuseoModerno Medium"/>
              </a:rPr>
              <a:t>rbono alcance 3</a:t>
            </a: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Sistematización de la información</a:t>
            </a:r>
          </a:p>
          <a:p>
            <a:pPr marL="914400" marR="0" lvl="1" indent="-342900" algn="l" rtl="0">
              <a:lnSpc>
                <a:spcPct val="100000"/>
              </a:lnSpc>
              <a:spcBef>
                <a:spcPts val="0"/>
              </a:spcBef>
              <a:spcAft>
                <a:spcPts val="0"/>
              </a:spcAft>
              <a:buClr>
                <a:schemeClr val="dk1"/>
              </a:buClr>
              <a:buSzPts val="1800"/>
              <a:buFont typeface="MuseoModerno Medium"/>
              <a:buChar char="○"/>
            </a:pPr>
            <a:r>
              <a:rPr lang="es-AR" sz="1800" b="0" i="0" u="none" strike="noStrike" cap="none" dirty="0">
                <a:solidFill>
                  <a:schemeClr val="dk1"/>
                </a:solidFill>
                <a:latin typeface="MuseoModerno Medium"/>
                <a:ea typeface="MuseoModerno Medium"/>
                <a:cs typeface="MuseoModerno Medium"/>
                <a:sym typeface="MuseoModerno Medium"/>
              </a:rPr>
              <a:t>Construcción de alianzas </a:t>
            </a:r>
          </a:p>
          <a:p>
            <a:pPr marL="914400" marR="0" lvl="0" indent="0" algn="l" rtl="0">
              <a:lnSpc>
                <a:spcPct val="100000"/>
              </a:lnSpc>
              <a:spcBef>
                <a:spcPts val="0"/>
              </a:spcBef>
              <a:spcAft>
                <a:spcPts val="0"/>
              </a:spcAft>
              <a:buClr>
                <a:srgbClr val="000000"/>
              </a:buClr>
              <a:buSzPts val="1800"/>
              <a:buFont typeface="Arial"/>
              <a:buNone/>
            </a:pPr>
            <a:endParaRPr lang="es-AR" sz="1800" b="0" i="0" u="none" strike="noStrike" cap="none" dirty="0">
              <a:solidFill>
                <a:schemeClr val="dk1"/>
              </a:solidFill>
              <a:latin typeface="MuseoModerno Medium"/>
              <a:ea typeface="MuseoModerno Medium"/>
              <a:cs typeface="MuseoModerno Medium"/>
              <a:sym typeface="MuseoModerno Medium"/>
            </a:endParaRPr>
          </a:p>
        </p:txBody>
      </p:sp>
      <p:pic>
        <p:nvPicPr>
          <p:cNvPr id="127" name="Google Shape;127;g1730a105ddb_0_5" descr="Image 6"/>
          <p:cNvPicPr preferRelativeResize="0"/>
          <p:nvPr/>
        </p:nvPicPr>
        <p:blipFill rotWithShape="1">
          <a:blip r:embed="rId3">
            <a:alphaModFix/>
          </a:blip>
          <a:srcRect l="1978" r="1986"/>
          <a:stretch/>
        </p:blipFill>
        <p:spPr>
          <a:xfrm>
            <a:off x="159065" y="12"/>
            <a:ext cx="11873869" cy="938167"/>
          </a:xfrm>
          <a:prstGeom prst="rect">
            <a:avLst/>
          </a:prstGeom>
          <a:noFill/>
          <a:ln>
            <a:noFill/>
          </a:ln>
        </p:spPr>
      </p:pic>
      <p:pic>
        <p:nvPicPr>
          <p:cNvPr id="128" name="Google Shape;128;g1730a105ddb_0_5" descr="Image 3"/>
          <p:cNvPicPr preferRelativeResize="0"/>
          <p:nvPr/>
        </p:nvPicPr>
        <p:blipFill rotWithShape="1">
          <a:blip r:embed="rId4">
            <a:alphaModFix/>
          </a:blip>
          <a:srcRect r="56931"/>
          <a:stretch/>
        </p:blipFill>
        <p:spPr>
          <a:xfrm>
            <a:off x="7644793" y="5935355"/>
            <a:ext cx="4547207" cy="8994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14c146e9d0a_0_1"/>
          <p:cNvSpPr txBox="1">
            <a:spLocks noGrp="1"/>
          </p:cNvSpPr>
          <p:nvPr>
            <p:ph type="title"/>
          </p:nvPr>
        </p:nvSpPr>
        <p:spPr>
          <a:xfrm>
            <a:off x="575850" y="1142875"/>
            <a:ext cx="8789400" cy="899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200"/>
              <a:buFont typeface="Calibri"/>
              <a:buNone/>
            </a:pPr>
            <a:r>
              <a:rPr lang="en-US" sz="2400" b="1" dirty="0">
                <a:latin typeface="MuseoModerno"/>
                <a:ea typeface="MuseoModerno"/>
                <a:cs typeface="MuseoModerno"/>
                <a:sym typeface="MuseoModerno"/>
              </a:rPr>
              <a:t>Cuatro dimensiones de la sustentabilidad en museos</a:t>
            </a:r>
            <a:endParaRPr sz="2400" b="1" dirty="0">
              <a:latin typeface="MuseoModerno"/>
              <a:ea typeface="MuseoModerno"/>
              <a:cs typeface="MuseoModerno"/>
              <a:sym typeface="MuseoModerno"/>
            </a:endParaRPr>
          </a:p>
        </p:txBody>
      </p:sp>
      <p:pic>
        <p:nvPicPr>
          <p:cNvPr id="134" name="Google Shape;134;g14c146e9d0a_0_1" descr="Image 6"/>
          <p:cNvPicPr preferRelativeResize="0"/>
          <p:nvPr/>
        </p:nvPicPr>
        <p:blipFill rotWithShape="1">
          <a:blip r:embed="rId3">
            <a:alphaModFix/>
          </a:blip>
          <a:srcRect l="1978" r="1986"/>
          <a:stretch/>
        </p:blipFill>
        <p:spPr>
          <a:xfrm>
            <a:off x="159065" y="67339"/>
            <a:ext cx="11873869" cy="938167"/>
          </a:xfrm>
          <a:prstGeom prst="rect">
            <a:avLst/>
          </a:prstGeom>
          <a:noFill/>
          <a:ln>
            <a:noFill/>
          </a:ln>
        </p:spPr>
      </p:pic>
      <p:pic>
        <p:nvPicPr>
          <p:cNvPr id="135" name="Google Shape;135;g14c146e9d0a_0_1" descr="Image 7"/>
          <p:cNvPicPr preferRelativeResize="0"/>
          <p:nvPr/>
        </p:nvPicPr>
        <p:blipFill rotWithShape="1">
          <a:blip r:embed="rId4">
            <a:alphaModFix/>
          </a:blip>
          <a:srcRect/>
          <a:stretch/>
        </p:blipFill>
        <p:spPr>
          <a:xfrm>
            <a:off x="711989" y="6344031"/>
            <a:ext cx="954595" cy="334998"/>
          </a:xfrm>
          <a:prstGeom prst="rect">
            <a:avLst/>
          </a:prstGeom>
          <a:noFill/>
          <a:ln>
            <a:noFill/>
          </a:ln>
        </p:spPr>
      </p:pic>
      <p:sp>
        <p:nvSpPr>
          <p:cNvPr id="136" name="Google Shape;136;g14c146e9d0a_0_1"/>
          <p:cNvSpPr txBox="1"/>
          <p:nvPr/>
        </p:nvSpPr>
        <p:spPr>
          <a:xfrm>
            <a:off x="575850" y="1771725"/>
            <a:ext cx="11040300" cy="3632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1800"/>
              <a:buFont typeface="Arial"/>
              <a:buNone/>
            </a:pPr>
            <a:r>
              <a:rPr lang="es-AR" sz="1800" b="0" i="0" u="none" strike="noStrike" cap="none" dirty="0">
                <a:solidFill>
                  <a:schemeClr val="dk1"/>
                </a:solidFill>
                <a:latin typeface="MuseoModerno Medium"/>
                <a:ea typeface="MuseoModerno Medium"/>
                <a:cs typeface="MuseoModerno Medium"/>
                <a:sym typeface="MuseoModerno Medium"/>
              </a:rPr>
              <a:t>El abordaje del proyecto se bas</a:t>
            </a:r>
            <a:r>
              <a:rPr lang="es-AR" sz="1800" dirty="0">
                <a:solidFill>
                  <a:schemeClr val="dk1"/>
                </a:solidFill>
                <a:latin typeface="MuseoModerno Medium"/>
                <a:ea typeface="MuseoModerno Medium"/>
                <a:cs typeface="MuseoModerno Medium"/>
                <a:sym typeface="MuseoModerno Medium"/>
              </a:rPr>
              <a:t>ó</a:t>
            </a:r>
            <a:r>
              <a:rPr lang="es-AR" sz="1800" b="0" i="0" u="none" strike="noStrike" cap="none" dirty="0">
                <a:solidFill>
                  <a:schemeClr val="dk1"/>
                </a:solidFill>
                <a:latin typeface="MuseoModerno Medium"/>
                <a:ea typeface="MuseoModerno Medium"/>
                <a:cs typeface="MuseoModerno Medium"/>
                <a:sym typeface="MuseoModerno Medium"/>
              </a:rPr>
              <a:t> en</a:t>
            </a:r>
            <a:r>
              <a:rPr lang="es-AR" sz="1800" dirty="0">
                <a:solidFill>
                  <a:schemeClr val="dk1"/>
                </a:solidFill>
                <a:latin typeface="MuseoModerno Medium"/>
                <a:ea typeface="MuseoModerno Medium"/>
                <a:cs typeface="MuseoModerno Medium"/>
                <a:sym typeface="MuseoModerno Medium"/>
              </a:rPr>
              <a:t> las </a:t>
            </a:r>
            <a:r>
              <a:rPr lang="es-AR" sz="1800" b="0" i="0" u="none" strike="noStrike" cap="none" dirty="0">
                <a:solidFill>
                  <a:schemeClr val="dk1"/>
                </a:solidFill>
                <a:latin typeface="MuseoModerno Medium"/>
                <a:ea typeface="MuseoModerno Medium"/>
                <a:cs typeface="MuseoModerno Medium"/>
                <a:sym typeface="MuseoModerno Medium"/>
              </a:rPr>
              <a:t>4 dimensiones propuestas por </a:t>
            </a:r>
            <a:r>
              <a:rPr lang="es-AR" sz="1800" b="0" i="0" u="none" strike="noStrike" cap="none" dirty="0" err="1">
                <a:solidFill>
                  <a:schemeClr val="dk1"/>
                </a:solidFill>
                <a:latin typeface="MuseoModerno Medium"/>
                <a:ea typeface="MuseoModerno Medium"/>
                <a:cs typeface="MuseoModerno Medium"/>
                <a:sym typeface="MuseoModerno Medium"/>
              </a:rPr>
              <a:t>ICOM</a:t>
            </a:r>
            <a:r>
              <a:rPr lang="es-AR" sz="1800" b="0" i="0" u="none" strike="noStrike" cap="none" dirty="0">
                <a:solidFill>
                  <a:schemeClr val="dk1"/>
                </a:solidFill>
                <a:latin typeface="MuseoModerno Medium"/>
                <a:ea typeface="MuseoModerno Medium"/>
                <a:cs typeface="MuseoModerno Medium"/>
                <a:sym typeface="MuseoModerno Medium"/>
              </a:rPr>
              <a:t>.</a:t>
            </a:r>
          </a:p>
          <a:p>
            <a:pPr marL="0" marR="0" lvl="0" indent="0" algn="l" rtl="0">
              <a:lnSpc>
                <a:spcPct val="100000"/>
              </a:lnSpc>
              <a:spcBef>
                <a:spcPts val="0"/>
              </a:spcBef>
              <a:spcAft>
                <a:spcPts val="0"/>
              </a:spcAft>
              <a:buClr>
                <a:schemeClr val="dk1"/>
              </a:buClr>
              <a:buSzPts val="1800"/>
              <a:buFont typeface="Arial"/>
              <a:buNone/>
            </a:pPr>
            <a:endParaRPr lang="es-AR" sz="1800" b="0" i="0" u="none" strike="noStrike" cap="none" dirty="0">
              <a:solidFill>
                <a:schemeClr val="dk1"/>
              </a:solidFill>
              <a:latin typeface="MuseoModerno Medium"/>
              <a:ea typeface="MuseoModerno Medium"/>
              <a:cs typeface="MuseoModerno Medium"/>
              <a:sym typeface="MuseoModerno Medium"/>
            </a:endParaRPr>
          </a:p>
          <a:p>
            <a:pPr marL="457200" marR="0" lvl="0" indent="-342900" algn="l" rtl="0">
              <a:lnSpc>
                <a:spcPct val="100000"/>
              </a:lnSpc>
              <a:spcBef>
                <a:spcPts val="0"/>
              </a:spcBef>
              <a:spcAft>
                <a:spcPts val="0"/>
              </a:spcAft>
              <a:buClr>
                <a:schemeClr val="dk1"/>
              </a:buClr>
              <a:buSzPts val="1800"/>
              <a:buFont typeface="Arial"/>
              <a:buAutoNum type="arabicPeriod"/>
            </a:pPr>
            <a:r>
              <a:rPr lang="es-AR" sz="1800" b="1" i="0" u="none" strike="noStrike" cap="none" dirty="0">
                <a:solidFill>
                  <a:schemeClr val="accent2"/>
                </a:solidFill>
                <a:latin typeface="MuseoModerno"/>
                <a:ea typeface="MuseoModerno"/>
                <a:cs typeface="MuseoModerno"/>
                <a:sym typeface="MuseoModerno"/>
              </a:rPr>
              <a:t>Personas</a:t>
            </a:r>
            <a:r>
              <a:rPr lang="es-AR" sz="1800" b="0" i="0" u="none" strike="noStrike" cap="none" dirty="0">
                <a:solidFill>
                  <a:schemeClr val="dk1"/>
                </a:solidFill>
                <a:latin typeface="MuseoModerno Medium"/>
                <a:ea typeface="MuseoModerno Medium"/>
                <a:cs typeface="MuseoModerno Medium"/>
                <a:sym typeface="MuseoModerno Medium"/>
              </a:rPr>
              <a:t> – Dimensión social del museo (empleados/colaboradores/visitantes)</a:t>
            </a:r>
          </a:p>
          <a:p>
            <a:pPr marL="457200" marR="0" lvl="0" indent="-342900" algn="l" rtl="0">
              <a:lnSpc>
                <a:spcPct val="100000"/>
              </a:lnSpc>
              <a:spcBef>
                <a:spcPts val="0"/>
              </a:spcBef>
              <a:spcAft>
                <a:spcPts val="0"/>
              </a:spcAft>
              <a:buClr>
                <a:schemeClr val="dk1"/>
              </a:buClr>
              <a:buSzPts val="1800"/>
              <a:buFont typeface="Arial"/>
              <a:buAutoNum type="arabicPeriod"/>
            </a:pPr>
            <a:r>
              <a:rPr lang="es-AR" sz="1800" b="1" i="0" u="none" strike="noStrike" cap="none" dirty="0">
                <a:solidFill>
                  <a:srgbClr val="76923C"/>
                </a:solidFill>
                <a:latin typeface="MuseoModerno"/>
                <a:ea typeface="MuseoModerno"/>
                <a:cs typeface="MuseoModerno"/>
                <a:sym typeface="MuseoModerno"/>
              </a:rPr>
              <a:t>Planeta</a:t>
            </a:r>
            <a:r>
              <a:rPr lang="es-AR" sz="1800" b="0" i="0" u="none" strike="noStrike" cap="none" dirty="0">
                <a:solidFill>
                  <a:srgbClr val="76923C"/>
                </a:solidFill>
                <a:latin typeface="MuseoModerno Medium"/>
                <a:ea typeface="MuseoModerno Medium"/>
                <a:cs typeface="MuseoModerno Medium"/>
                <a:sym typeface="MuseoModerno Medium"/>
              </a:rPr>
              <a:t> </a:t>
            </a:r>
            <a:r>
              <a:rPr lang="es-AR" sz="1800" b="0" i="0" u="none" strike="noStrike" cap="none" dirty="0">
                <a:solidFill>
                  <a:schemeClr val="dk1"/>
                </a:solidFill>
                <a:latin typeface="MuseoModerno Medium"/>
                <a:ea typeface="MuseoModerno Medium"/>
                <a:cs typeface="MuseoModerno Medium"/>
                <a:sym typeface="MuseoModerno Medium"/>
              </a:rPr>
              <a:t>– Huella </a:t>
            </a:r>
            <a:r>
              <a:rPr lang="es-AR" sz="1800" dirty="0">
                <a:solidFill>
                  <a:schemeClr val="dk1"/>
                </a:solidFill>
                <a:latin typeface="MuseoModerno Medium"/>
                <a:ea typeface="MuseoModerno Medium"/>
                <a:cs typeface="MuseoModerno Medium"/>
                <a:sym typeface="MuseoModerno Medium"/>
              </a:rPr>
              <a:t>m</a:t>
            </a:r>
            <a:r>
              <a:rPr lang="es-AR" sz="1800" b="0" i="0" u="none" strike="noStrike" cap="none" dirty="0">
                <a:solidFill>
                  <a:schemeClr val="dk1"/>
                </a:solidFill>
                <a:latin typeface="MuseoModerno Medium"/>
                <a:ea typeface="MuseoModerno Medium"/>
                <a:cs typeface="MuseoModerno Medium"/>
                <a:sym typeface="MuseoModerno Medium"/>
              </a:rPr>
              <a:t>edioambiental</a:t>
            </a:r>
          </a:p>
          <a:p>
            <a:pPr marL="457200" marR="0" lvl="0" indent="-342900" algn="l" rtl="0">
              <a:lnSpc>
                <a:spcPct val="100000"/>
              </a:lnSpc>
              <a:spcBef>
                <a:spcPts val="0"/>
              </a:spcBef>
              <a:spcAft>
                <a:spcPts val="0"/>
              </a:spcAft>
              <a:buClr>
                <a:schemeClr val="dk1"/>
              </a:buClr>
              <a:buSzPts val="1800"/>
              <a:buFont typeface="Arial"/>
              <a:buAutoNum type="arabicPeriod"/>
            </a:pPr>
            <a:r>
              <a:rPr lang="es-AR" sz="1800" b="1" i="0" u="none" strike="noStrike" cap="none" dirty="0">
                <a:solidFill>
                  <a:srgbClr val="FF00FF"/>
                </a:solidFill>
                <a:latin typeface="MuseoModerno"/>
                <a:ea typeface="MuseoModerno"/>
                <a:cs typeface="MuseoModerno"/>
                <a:sym typeface="MuseoModerno"/>
              </a:rPr>
              <a:t>Programación</a:t>
            </a:r>
            <a:r>
              <a:rPr lang="es-AR" sz="1800" b="0" i="0" u="none" strike="noStrike" cap="none" dirty="0">
                <a:solidFill>
                  <a:schemeClr val="dk1"/>
                </a:solidFill>
                <a:latin typeface="MuseoModerno Medium"/>
                <a:ea typeface="MuseoModerno Medium"/>
                <a:cs typeface="MuseoModerno Medium"/>
                <a:sym typeface="MuseoModerno Medium"/>
              </a:rPr>
              <a:t> – Misión/Visión del museo accesible y género, acceso a la cultura</a:t>
            </a:r>
          </a:p>
          <a:p>
            <a:pPr marL="457200" marR="0" lvl="0" indent="-342900" algn="l" rtl="0">
              <a:lnSpc>
                <a:spcPct val="100000"/>
              </a:lnSpc>
              <a:spcBef>
                <a:spcPts val="0"/>
              </a:spcBef>
              <a:spcAft>
                <a:spcPts val="0"/>
              </a:spcAft>
              <a:buClr>
                <a:schemeClr val="dk1"/>
              </a:buClr>
              <a:buSzPts val="1800"/>
              <a:buFont typeface="Arial"/>
              <a:buAutoNum type="arabicPeriod"/>
            </a:pPr>
            <a:r>
              <a:rPr lang="es-AR" sz="1800" b="1" i="0" u="none" strike="noStrike" cap="none" dirty="0">
                <a:solidFill>
                  <a:srgbClr val="0000FF"/>
                </a:solidFill>
                <a:latin typeface="MuseoModerno"/>
                <a:ea typeface="MuseoModerno"/>
                <a:cs typeface="MuseoModerno"/>
                <a:sym typeface="MuseoModerno"/>
              </a:rPr>
              <a:t>Profit/Sustentabilidad económica</a:t>
            </a:r>
            <a:r>
              <a:rPr lang="es-AR" sz="1800" b="0" i="0" u="none" strike="noStrike" cap="none" dirty="0">
                <a:solidFill>
                  <a:srgbClr val="0000FF"/>
                </a:solidFill>
                <a:latin typeface="MuseoModerno Medium"/>
                <a:ea typeface="MuseoModerno Medium"/>
                <a:cs typeface="MuseoModerno Medium"/>
                <a:sym typeface="MuseoModerno Medium"/>
              </a:rPr>
              <a:t> </a:t>
            </a:r>
            <a:r>
              <a:rPr lang="es-AR" sz="1800" b="0" i="0" u="none" strike="noStrike" cap="none" dirty="0">
                <a:solidFill>
                  <a:schemeClr val="dk1"/>
                </a:solidFill>
                <a:latin typeface="MuseoModerno Medium"/>
                <a:ea typeface="MuseoModerno Medium"/>
                <a:cs typeface="MuseoModerno Medium"/>
                <a:sym typeface="MuseoModerno Medium"/>
              </a:rPr>
              <a:t>– Nuevos abordajes de recaudación (RSE)  </a:t>
            </a:r>
          </a:p>
          <a:p>
            <a:pPr marL="0" marR="0" lvl="0" indent="0" algn="l" rtl="0">
              <a:lnSpc>
                <a:spcPct val="100000"/>
              </a:lnSpc>
              <a:spcBef>
                <a:spcPts val="0"/>
              </a:spcBef>
              <a:spcAft>
                <a:spcPts val="0"/>
              </a:spcAft>
              <a:buClr>
                <a:srgbClr val="000000"/>
              </a:buClr>
              <a:buSzPts val="1600"/>
              <a:buFont typeface="Arial"/>
              <a:buNone/>
            </a:pP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Se tomaron en cuenta los Objetivos de Desarrollo Sostenible (ODS) de la Agenda 2030 de Naciones Unidas. </a:t>
            </a:r>
          </a:p>
          <a:p>
            <a:pPr marL="0" marR="0" lvl="0" indent="0" algn="l" rtl="0">
              <a:lnSpc>
                <a:spcPct val="100000"/>
              </a:lnSpc>
              <a:spcBef>
                <a:spcPts val="0"/>
              </a:spcBef>
              <a:spcAft>
                <a:spcPts val="0"/>
              </a:spcAft>
              <a:buClr>
                <a:srgbClr val="000000"/>
              </a:buClr>
              <a:buSzPts val="1600"/>
              <a:buFont typeface="Arial"/>
              <a:buNone/>
            </a:pP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MuseoModerno Medium"/>
              <a:ea typeface="MuseoModerno Medium"/>
              <a:cs typeface="MuseoModerno Medium"/>
              <a:sym typeface="MuseoModerno Medium"/>
            </a:endParaRPr>
          </a:p>
        </p:txBody>
      </p:sp>
      <p:pic>
        <p:nvPicPr>
          <p:cNvPr id="137" name="Google Shape;137;g14c146e9d0a_0_1"/>
          <p:cNvPicPr preferRelativeResize="0"/>
          <p:nvPr/>
        </p:nvPicPr>
        <p:blipFill rotWithShape="1">
          <a:blip r:embed="rId5">
            <a:alphaModFix/>
          </a:blip>
          <a:srcRect/>
          <a:stretch/>
        </p:blipFill>
        <p:spPr>
          <a:xfrm>
            <a:off x="8906399" y="4460200"/>
            <a:ext cx="3126525" cy="22188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7" descr="Image 7"/>
          <p:cNvPicPr preferRelativeResize="0"/>
          <p:nvPr/>
        </p:nvPicPr>
        <p:blipFill rotWithShape="1">
          <a:blip r:embed="rId3">
            <a:alphaModFix/>
          </a:blip>
          <a:srcRect/>
          <a:stretch/>
        </p:blipFill>
        <p:spPr>
          <a:xfrm>
            <a:off x="459553" y="6217595"/>
            <a:ext cx="954595" cy="334998"/>
          </a:xfrm>
          <a:prstGeom prst="rect">
            <a:avLst/>
          </a:prstGeom>
          <a:noFill/>
          <a:ln>
            <a:noFill/>
          </a:ln>
        </p:spPr>
      </p:pic>
      <p:pic>
        <p:nvPicPr>
          <p:cNvPr id="143" name="Google Shape;143;p7" descr="Image 6"/>
          <p:cNvPicPr preferRelativeResize="0"/>
          <p:nvPr/>
        </p:nvPicPr>
        <p:blipFill rotWithShape="1">
          <a:blip r:embed="rId4">
            <a:alphaModFix/>
          </a:blip>
          <a:srcRect l="1980" r="1980"/>
          <a:stretch/>
        </p:blipFill>
        <p:spPr>
          <a:xfrm>
            <a:off x="131425" y="47101"/>
            <a:ext cx="12192001" cy="899475"/>
          </a:xfrm>
          <a:prstGeom prst="rect">
            <a:avLst/>
          </a:prstGeom>
          <a:noFill/>
          <a:ln>
            <a:noFill/>
          </a:ln>
        </p:spPr>
      </p:pic>
      <p:sp>
        <p:nvSpPr>
          <p:cNvPr id="144" name="Google Shape;144;p7"/>
          <p:cNvSpPr/>
          <p:nvPr/>
        </p:nvSpPr>
        <p:spPr>
          <a:xfrm>
            <a:off x="331175" y="1041313"/>
            <a:ext cx="6018300" cy="16157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accent2"/>
                </a:solidFill>
                <a:latin typeface="MuseoModerno"/>
                <a:ea typeface="MuseoModerno"/>
                <a:cs typeface="MuseoModerno"/>
                <a:sym typeface="MuseoModerno"/>
              </a:rPr>
              <a:t>Personas </a:t>
            </a:r>
            <a:r>
              <a:rPr lang="en-US" sz="2900" b="1" i="0" u="none" strike="noStrike" cap="none" dirty="0">
                <a:solidFill>
                  <a:schemeClr val="dk1"/>
                </a:solidFill>
                <a:latin typeface="MuseoModerno"/>
                <a:ea typeface="MuseoModerno"/>
                <a:cs typeface="MuseoModerno"/>
                <a:sym typeface="MuseoModerno"/>
              </a:rPr>
              <a:t> </a:t>
            </a:r>
            <a:endParaRPr sz="29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000"/>
              <a:buFont typeface="Arial"/>
              <a:buNone/>
            </a:pPr>
            <a:r>
              <a:rPr lang="en-US" sz="2000" b="1" dirty="0">
                <a:solidFill>
                  <a:schemeClr val="dk1"/>
                </a:solidFill>
                <a:latin typeface="MuseoModerno"/>
                <a:ea typeface="MuseoModerno"/>
                <a:cs typeface="MuseoModerno"/>
                <a:sym typeface="MuseoModerno"/>
              </a:rPr>
              <a:t>Mesa</a:t>
            </a:r>
            <a:r>
              <a:rPr lang="en-US" sz="1800" b="1" i="0" u="none" strike="noStrike" cap="none" dirty="0">
                <a:solidFill>
                  <a:schemeClr val="dk1"/>
                </a:solidFill>
                <a:latin typeface="MuseoModerno"/>
                <a:ea typeface="MuseoModerno"/>
                <a:cs typeface="MuseoModerno"/>
                <a:sym typeface="MuseoModerno"/>
              </a:rPr>
              <a:t> sustentable</a:t>
            </a:r>
            <a:r>
              <a:rPr lang="en-US" sz="2200" b="1" i="0" u="none" strike="noStrike" cap="none" dirty="0">
                <a:solidFill>
                  <a:schemeClr val="dk1"/>
                </a:solidFill>
                <a:latin typeface="MuseoModerno"/>
                <a:ea typeface="MuseoModerno"/>
                <a:cs typeface="MuseoModerno"/>
                <a:sym typeface="MuseoModerno"/>
              </a:rPr>
              <a:t> </a:t>
            </a:r>
            <a:endParaRPr sz="22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2F5496"/>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2F5496"/>
                </a:solidFill>
                <a:latin typeface="MuseoModerno Medium"/>
                <a:ea typeface="MuseoModerno Medium"/>
                <a:cs typeface="MuseoModerno Medium"/>
                <a:sym typeface="MuseoModerno Medium"/>
              </a:rPr>
              <a:t> </a:t>
            </a:r>
            <a:endParaRPr sz="2000" b="0" i="0" u="none" strike="noStrike" cap="none" dirty="0">
              <a:solidFill>
                <a:srgbClr val="2F5496"/>
              </a:solidFill>
              <a:latin typeface="MuseoModerno Medium"/>
              <a:ea typeface="MuseoModerno Medium"/>
              <a:cs typeface="MuseoModerno Medium"/>
              <a:sym typeface="MuseoModerno Medium"/>
            </a:endParaRPr>
          </a:p>
        </p:txBody>
      </p:sp>
      <p:pic>
        <p:nvPicPr>
          <p:cNvPr id="145" name="Google Shape;145;p7" descr="Image 3"/>
          <p:cNvPicPr preferRelativeResize="0"/>
          <p:nvPr/>
        </p:nvPicPr>
        <p:blipFill rotWithShape="1">
          <a:blip r:embed="rId5">
            <a:alphaModFix/>
          </a:blip>
          <a:srcRect r="56931"/>
          <a:stretch/>
        </p:blipFill>
        <p:spPr>
          <a:xfrm>
            <a:off x="7644793" y="5935355"/>
            <a:ext cx="4547207" cy="899479"/>
          </a:xfrm>
          <a:prstGeom prst="rect">
            <a:avLst/>
          </a:prstGeom>
          <a:noFill/>
          <a:ln>
            <a:noFill/>
          </a:ln>
        </p:spPr>
      </p:pic>
      <p:sp>
        <p:nvSpPr>
          <p:cNvPr id="146" name="Google Shape;146;p7"/>
          <p:cNvSpPr txBox="1"/>
          <p:nvPr/>
        </p:nvSpPr>
        <p:spPr>
          <a:xfrm>
            <a:off x="388050" y="1995650"/>
            <a:ext cx="11415900" cy="412417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El proyecto se enmarca en los ejes de trabajo del museo en línea con su misión. Se coordinó de forma transversal con un equipo integrado por Curaduría, Educación, Producción, Patrimonio, Exposiciones, Conservación, Mantenimiento, RRHH, Fondos, Eventos y Asociación de Amigos. Fue coordinado por el equipo de Sustentabilidad del museo.</a:t>
            </a:r>
          </a:p>
          <a:p>
            <a:pPr marL="0" marR="0" lvl="0" indent="0" algn="l" rtl="0">
              <a:lnSpc>
                <a:spcPct val="100000"/>
              </a:lnSpc>
              <a:spcBef>
                <a:spcPts val="0"/>
              </a:spcBef>
              <a:spcAft>
                <a:spcPts val="0"/>
              </a:spcAft>
              <a:buClr>
                <a:srgbClr val="000000"/>
              </a:buClr>
              <a:buSzPts val="2000"/>
              <a:buFont typeface="Arial"/>
              <a:buNone/>
            </a:pP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20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Cada integrante actúa como promotor de buenas prácticas dentro de su área. Durante 2022 el equipo se reunió mensualmente para dar seguimiento a los objetivos, compartir oportunidades y colaborar entre áreas. </a:t>
            </a:r>
          </a:p>
          <a:p>
            <a:pPr marL="0" marR="0" lvl="0" indent="0" algn="l" rtl="0">
              <a:lnSpc>
                <a:spcPct val="100000"/>
              </a:lnSpc>
              <a:spcBef>
                <a:spcPts val="0"/>
              </a:spcBef>
              <a:spcAft>
                <a:spcPts val="0"/>
              </a:spcAft>
              <a:buClr>
                <a:schemeClr val="dk1"/>
              </a:buClr>
              <a:buSzPts val="2000"/>
              <a:buFont typeface="Arial"/>
              <a:buNone/>
            </a:pP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20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Durante las reuniones se presentaron distintos temas:</a:t>
            </a:r>
          </a:p>
          <a:p>
            <a:pPr marL="457200" marR="0" lvl="0" indent="-330200" algn="l" rtl="0">
              <a:lnSpc>
                <a:spcPct val="100000"/>
              </a:lnSpc>
              <a:spcBef>
                <a:spcPts val="0"/>
              </a:spcBef>
              <a:spcAft>
                <a:spcPts val="0"/>
              </a:spcAft>
              <a:buClr>
                <a:schemeClr val="dk1"/>
              </a:buClr>
              <a:buSzPts val="1600"/>
              <a:buFont typeface="MuseoModerno Medium"/>
              <a:buChar char="●"/>
            </a:pPr>
            <a:r>
              <a:rPr lang="es-AR" sz="1600" b="0" i="0" u="none" strike="noStrike" cap="none" dirty="0">
                <a:solidFill>
                  <a:schemeClr val="dk1"/>
                </a:solidFill>
                <a:latin typeface="MuseoModerno Medium"/>
                <a:ea typeface="MuseoModerno Medium"/>
                <a:cs typeface="MuseoModerno Medium"/>
                <a:sym typeface="MuseoModerno Medium"/>
              </a:rPr>
              <a:t>Marco general, programa educativo y sustentabilidad, eventos sustentables, conservación y sustentabilidad, medición de la huella de carbono, modelo de sustentabilidad </a:t>
            </a:r>
            <a:r>
              <a:rPr lang="es-AR" sz="1600" b="0" i="1" u="none" strike="noStrike" cap="none" dirty="0">
                <a:solidFill>
                  <a:schemeClr val="dk1"/>
                </a:solidFill>
                <a:latin typeface="MuseoModerno Medium"/>
                <a:ea typeface="MuseoModerno Medium"/>
                <a:cs typeface="MuseoModerno Medium"/>
                <a:sym typeface="MuseoModerno Medium"/>
              </a:rPr>
              <a:t>inside-out</a:t>
            </a:r>
          </a:p>
          <a:p>
            <a:pPr marL="0" marR="0" lvl="0" indent="0" algn="l" rtl="0">
              <a:lnSpc>
                <a:spcPct val="100000"/>
              </a:lnSpc>
              <a:spcBef>
                <a:spcPts val="0"/>
              </a:spcBef>
              <a:spcAft>
                <a:spcPts val="0"/>
              </a:spcAft>
              <a:buClr>
                <a:schemeClr val="dk1"/>
              </a:buClr>
              <a:buSzPts val="1100"/>
              <a:buFont typeface="Arial"/>
              <a:buNone/>
            </a:pP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2000"/>
              <a:buFont typeface="Arial"/>
              <a:buNone/>
            </a:pPr>
            <a:r>
              <a:rPr lang="es-AR" sz="1600" dirty="0">
                <a:solidFill>
                  <a:schemeClr val="dk1"/>
                </a:solidFill>
                <a:latin typeface="MuseoModerno Medium"/>
                <a:ea typeface="MuseoModerno Medium"/>
                <a:cs typeface="MuseoModerno Medium"/>
                <a:sym typeface="MuseoModerno Medium"/>
              </a:rPr>
              <a:t>Durante 2022 se </a:t>
            </a:r>
            <a:r>
              <a:rPr lang="es-AR" sz="1600" b="0" i="0" u="none" strike="noStrike" cap="none" dirty="0">
                <a:solidFill>
                  <a:schemeClr val="dk1"/>
                </a:solidFill>
                <a:latin typeface="MuseoModerno Medium"/>
                <a:ea typeface="MuseoModerno Medium"/>
                <a:cs typeface="MuseoModerno Medium"/>
                <a:sym typeface="MuseoModerno Medium"/>
              </a:rPr>
              <a:t>realizaron 10 reuniones de seguimiento e intercambio de buenas prácticas, una por mes, de una hora. </a:t>
            </a:r>
          </a:p>
          <a:p>
            <a:pPr marL="0" marR="0" lvl="0" indent="0" algn="l" rtl="0">
              <a:lnSpc>
                <a:spcPct val="100000"/>
              </a:lnSpc>
              <a:spcBef>
                <a:spcPts val="0"/>
              </a:spcBef>
              <a:spcAft>
                <a:spcPts val="0"/>
              </a:spcAft>
              <a:buClr>
                <a:srgbClr val="000000"/>
              </a:buClr>
              <a:buSzPts val="2000"/>
              <a:buFont typeface="Arial"/>
              <a:buNone/>
            </a:pPr>
            <a:endParaRPr lang="es-AR" sz="16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2000"/>
              <a:buFont typeface="Arial"/>
              <a:buNone/>
            </a:pPr>
            <a:endParaRPr sz="1600" b="0" i="0" u="none" strike="noStrike" cap="none" dirty="0">
              <a:solidFill>
                <a:srgbClr val="2F5496"/>
              </a:solidFill>
              <a:latin typeface="MuseoModerno Medium"/>
              <a:ea typeface="MuseoModerno Medium"/>
              <a:cs typeface="MuseoModerno Medium"/>
              <a:sym typeface="MuseoModerno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17a86f1dbc1_0_425"/>
          <p:cNvSpPr txBox="1"/>
          <p:nvPr/>
        </p:nvSpPr>
        <p:spPr>
          <a:xfrm>
            <a:off x="288300" y="2474900"/>
            <a:ext cx="10878900" cy="8466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p:txBody>
      </p:sp>
      <p:sp>
        <p:nvSpPr>
          <p:cNvPr id="152" name="Google Shape;152;g17a86f1dbc1_0_425"/>
          <p:cNvSpPr txBox="1"/>
          <p:nvPr/>
        </p:nvSpPr>
        <p:spPr>
          <a:xfrm>
            <a:off x="288300" y="989713"/>
            <a:ext cx="8968500" cy="17856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El museo como espacio para habitar</a:t>
            </a:r>
            <a:endParaRPr lang="es-AR" sz="1400" b="0" i="0" u="none" strike="noStrike" cap="none" dirty="0">
              <a:solidFill>
                <a:schemeClr val="dk1"/>
              </a:solidFill>
              <a:latin typeface="MuseoModerno Medium"/>
              <a:ea typeface="MuseoModerno Medium"/>
              <a:cs typeface="MuseoModerno Medium"/>
              <a:sym typeface="MuseoModerno Medium"/>
            </a:endParaRP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Reducción de barreras en el edificio </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Articulación con la Fundación Nínawa Daher</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Mapas hápticos - </a:t>
            </a:r>
            <a:r>
              <a:rPr lang="es-AR" dirty="0">
                <a:solidFill>
                  <a:schemeClr val="dk1"/>
                </a:solidFill>
                <a:latin typeface="MuseoModerno Medium"/>
                <a:ea typeface="MuseoModerno Medium"/>
                <a:cs typeface="MuseoModerno Medium"/>
                <a:sym typeface="MuseoModerno Medium"/>
              </a:rPr>
              <a:t>S</a:t>
            </a:r>
            <a:r>
              <a:rPr lang="es-AR" sz="1400" b="0" i="0" u="none" strike="noStrike" cap="none" dirty="0">
                <a:solidFill>
                  <a:schemeClr val="dk1"/>
                </a:solidFill>
                <a:latin typeface="MuseoModerno Medium"/>
                <a:ea typeface="MuseoModerno Medium"/>
                <a:cs typeface="MuseoModerno Medium"/>
                <a:sym typeface="MuseoModerno Medium"/>
              </a:rPr>
              <a:t>ala de reproducciones 3D - Recorridos accesibles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Articulación con el Instituto Vitra</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Capacitaciones especiales a todo el equipo y a los equipos de contacto con el visitante</a:t>
            </a:r>
          </a:p>
          <a:p>
            <a:pPr marL="0" marR="0" lvl="0" indent="0" algn="l" rtl="0">
              <a:lnSpc>
                <a:spcPct val="100000"/>
              </a:lnSpc>
              <a:spcBef>
                <a:spcPts val="0"/>
              </a:spcBef>
              <a:spcAft>
                <a:spcPts val="0"/>
              </a:spcAft>
              <a:buClr>
                <a:srgbClr val="000000"/>
              </a:buClr>
              <a:buSzPts val="14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p:txBody>
      </p:sp>
      <p:pic>
        <p:nvPicPr>
          <p:cNvPr id="153" name="Google Shape;153;g17a86f1dbc1_0_425"/>
          <p:cNvPicPr preferRelativeResize="0"/>
          <p:nvPr/>
        </p:nvPicPr>
        <p:blipFill rotWithShape="1">
          <a:blip r:embed="rId3">
            <a:alphaModFix/>
          </a:blip>
          <a:srcRect/>
          <a:stretch/>
        </p:blipFill>
        <p:spPr>
          <a:xfrm>
            <a:off x="10709575" y="317588"/>
            <a:ext cx="977825" cy="977825"/>
          </a:xfrm>
          <a:prstGeom prst="rect">
            <a:avLst/>
          </a:prstGeom>
          <a:noFill/>
          <a:ln>
            <a:noFill/>
          </a:ln>
        </p:spPr>
      </p:pic>
      <p:pic>
        <p:nvPicPr>
          <p:cNvPr id="154" name="Google Shape;154;g17a86f1dbc1_0_425"/>
          <p:cNvPicPr preferRelativeResize="0"/>
          <p:nvPr/>
        </p:nvPicPr>
        <p:blipFill rotWithShape="1">
          <a:blip r:embed="rId4">
            <a:alphaModFix/>
          </a:blip>
          <a:srcRect/>
          <a:stretch/>
        </p:blipFill>
        <p:spPr>
          <a:xfrm>
            <a:off x="8056325" y="289550"/>
            <a:ext cx="1033900" cy="1033900"/>
          </a:xfrm>
          <a:prstGeom prst="rect">
            <a:avLst/>
          </a:prstGeom>
          <a:noFill/>
          <a:ln>
            <a:noFill/>
          </a:ln>
        </p:spPr>
      </p:pic>
      <p:sp>
        <p:nvSpPr>
          <p:cNvPr id="155" name="Google Shape;155;g17a86f1dbc1_0_425"/>
          <p:cNvSpPr txBox="1"/>
          <p:nvPr/>
        </p:nvSpPr>
        <p:spPr>
          <a:xfrm>
            <a:off x="366375" y="2775325"/>
            <a:ext cx="9175200" cy="3663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El museo como un agente de transformación y bienestar</a:t>
            </a:r>
          </a:p>
          <a:p>
            <a:pPr marL="0" marR="0" lvl="0" indent="0" algn="l" rtl="0">
              <a:lnSpc>
                <a:spcPct val="100000"/>
              </a:lnSpc>
              <a:spcBef>
                <a:spcPts val="0"/>
              </a:spcBef>
              <a:spcAft>
                <a:spcPts val="0"/>
              </a:spcAft>
              <a:buClr>
                <a:srgbClr val="000000"/>
              </a:buClr>
              <a:buSzPts val="14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Articulación con estos actores: </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Dirección General de Salud Mental de CABA</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CeSAC </a:t>
            </a:r>
            <a:r>
              <a:rPr lang="es-AR" sz="1400" b="0" i="0" u="none" strike="noStrike" cap="none" dirty="0" err="1">
                <a:solidFill>
                  <a:schemeClr val="dk1"/>
                </a:solidFill>
                <a:latin typeface="MuseoModerno Medium"/>
                <a:ea typeface="MuseoModerno Medium"/>
                <a:cs typeface="MuseoModerno Medium"/>
                <a:sym typeface="MuseoModerno Medium"/>
              </a:rPr>
              <a:t>Nª</a:t>
            </a:r>
            <a:r>
              <a:rPr lang="es-AR" sz="1400" b="0" i="0" u="none" strike="noStrike" cap="none" dirty="0">
                <a:solidFill>
                  <a:schemeClr val="dk1"/>
                </a:solidFill>
                <a:latin typeface="MuseoModerno Medium"/>
                <a:ea typeface="MuseoModerno Medium"/>
                <a:cs typeface="MuseoModerno Medium"/>
                <a:sym typeface="MuseoModerno Medium"/>
              </a:rPr>
              <a:t> 15, San Telmo</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Residencia Balcarce PAMI</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Secretaría de Bienestar Integral y Comuna 1 (Centros y Residencias de Adultos Mayores)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Hospital Infanto Juvenil C. To</a:t>
            </a:r>
            <a:r>
              <a:rPr lang="es-AR" sz="14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bar García</a:t>
            </a:r>
            <a:endParaRPr lang="es-AR" sz="1400" b="0" i="0" u="none" strike="noStrike" cap="none" dirty="0">
              <a:solidFill>
                <a:schemeClr val="dk1"/>
              </a:solidFill>
              <a:latin typeface="MuseoModerno Medium"/>
              <a:ea typeface="MuseoModerno Medium"/>
              <a:cs typeface="MuseoModerno Medium"/>
              <a:sym typeface="MuseoModerno Medium"/>
            </a:endParaRP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Hospital Neuropsiquiátrico Braulio A. Moyano</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Polo de inclusión cultural Casa Warnes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Voces de Barro para la Inclusión Social - ONG Barrio 31</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Centro Modelo para Adultos Mayores, establecimiento especializado para tratar a personas que padecen Alzheimer, CABA </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Adultos Mayores - Taller de oficios: estampación en el Barrio Rodrigo Bueno</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Dirección General de Políticas Sociales en Adicciones de CABA</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Proyecto interinstitucional con la Orquesta Infanto Juvenil del Bajo Flores, Barrio 1-11-14</a:t>
            </a: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2F5496"/>
              </a:solidFill>
              <a:latin typeface="MuseoModerno Medium"/>
              <a:ea typeface="MuseoModerno Medium"/>
              <a:cs typeface="MuseoModerno Medium"/>
              <a:sym typeface="MuseoModerno Medium"/>
            </a:endParaRPr>
          </a:p>
        </p:txBody>
      </p:sp>
      <p:sp>
        <p:nvSpPr>
          <p:cNvPr id="156" name="Google Shape;156;g17a86f1dbc1_0_425"/>
          <p:cNvSpPr txBox="1"/>
          <p:nvPr/>
        </p:nvSpPr>
        <p:spPr>
          <a:xfrm>
            <a:off x="366375" y="289550"/>
            <a:ext cx="7715400" cy="892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accent2"/>
                </a:solidFill>
                <a:latin typeface="MuseoModerno"/>
                <a:ea typeface="MuseoModerno"/>
                <a:cs typeface="MuseoModerno"/>
                <a:sym typeface="MuseoModerno"/>
              </a:rPr>
              <a:t>Personas</a:t>
            </a:r>
            <a:endParaRPr sz="2400" b="1" i="0" u="none" strike="noStrike" cap="none" dirty="0">
              <a:solidFill>
                <a:schemeClr val="accent2"/>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chemeClr val="dk1"/>
              </a:solidFill>
              <a:latin typeface="MuseoModerno Medium"/>
              <a:ea typeface="MuseoModerno Medium"/>
              <a:cs typeface="MuseoModerno Medium"/>
              <a:sym typeface="MuseoModerno Medium"/>
            </a:endParaRPr>
          </a:p>
        </p:txBody>
      </p:sp>
      <p:pic>
        <p:nvPicPr>
          <p:cNvPr id="157" name="Google Shape;157;g17a86f1dbc1_0_425"/>
          <p:cNvPicPr preferRelativeResize="0"/>
          <p:nvPr/>
        </p:nvPicPr>
        <p:blipFill rotWithShape="1">
          <a:blip r:embed="rId5">
            <a:alphaModFix/>
          </a:blip>
          <a:srcRect/>
          <a:stretch/>
        </p:blipFill>
        <p:spPr>
          <a:xfrm>
            <a:off x="9382950" y="289550"/>
            <a:ext cx="1033900" cy="1033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1c465ad3a94_0_1"/>
          <p:cNvSpPr txBox="1"/>
          <p:nvPr/>
        </p:nvSpPr>
        <p:spPr>
          <a:xfrm>
            <a:off x="288300" y="2474900"/>
            <a:ext cx="10878900" cy="8466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p:txBody>
      </p:sp>
      <p:pic>
        <p:nvPicPr>
          <p:cNvPr id="163" name="Google Shape;163;g1c465ad3a94_0_1"/>
          <p:cNvPicPr preferRelativeResize="0"/>
          <p:nvPr/>
        </p:nvPicPr>
        <p:blipFill rotWithShape="1">
          <a:blip r:embed="rId3">
            <a:alphaModFix/>
          </a:blip>
          <a:srcRect/>
          <a:stretch/>
        </p:blipFill>
        <p:spPr>
          <a:xfrm>
            <a:off x="10709575" y="317588"/>
            <a:ext cx="977825" cy="977825"/>
          </a:xfrm>
          <a:prstGeom prst="rect">
            <a:avLst/>
          </a:prstGeom>
          <a:noFill/>
          <a:ln>
            <a:noFill/>
          </a:ln>
        </p:spPr>
      </p:pic>
      <p:pic>
        <p:nvPicPr>
          <p:cNvPr id="164" name="Google Shape;164;g1c465ad3a94_0_1"/>
          <p:cNvPicPr preferRelativeResize="0"/>
          <p:nvPr/>
        </p:nvPicPr>
        <p:blipFill rotWithShape="1">
          <a:blip r:embed="rId4">
            <a:alphaModFix/>
          </a:blip>
          <a:srcRect/>
          <a:stretch/>
        </p:blipFill>
        <p:spPr>
          <a:xfrm>
            <a:off x="8056325" y="289550"/>
            <a:ext cx="1033900" cy="1033900"/>
          </a:xfrm>
          <a:prstGeom prst="rect">
            <a:avLst/>
          </a:prstGeom>
          <a:noFill/>
          <a:ln>
            <a:noFill/>
          </a:ln>
        </p:spPr>
      </p:pic>
      <p:sp>
        <p:nvSpPr>
          <p:cNvPr id="165" name="Google Shape;165;g1c465ad3a94_0_1"/>
          <p:cNvSpPr txBox="1"/>
          <p:nvPr/>
        </p:nvSpPr>
        <p:spPr>
          <a:xfrm>
            <a:off x="288300" y="360113"/>
            <a:ext cx="7715400" cy="892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accent2"/>
                </a:solidFill>
                <a:latin typeface="MuseoModerno"/>
                <a:ea typeface="MuseoModerno"/>
                <a:cs typeface="MuseoModerno"/>
                <a:sym typeface="MuseoModerno"/>
              </a:rPr>
              <a:t>Personas</a:t>
            </a:r>
            <a:endParaRPr sz="2400" b="1" i="0" u="none" strike="noStrike" cap="none" dirty="0">
              <a:solidFill>
                <a:schemeClr val="accent2"/>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chemeClr val="dk1"/>
              </a:solidFill>
              <a:latin typeface="MuseoModerno Medium"/>
              <a:ea typeface="MuseoModerno Medium"/>
              <a:cs typeface="MuseoModerno Medium"/>
              <a:sym typeface="MuseoModerno Medium"/>
            </a:endParaRPr>
          </a:p>
        </p:txBody>
      </p:sp>
      <p:pic>
        <p:nvPicPr>
          <p:cNvPr id="166" name="Google Shape;166;g1c465ad3a94_0_1"/>
          <p:cNvPicPr preferRelativeResize="0"/>
          <p:nvPr/>
        </p:nvPicPr>
        <p:blipFill rotWithShape="1">
          <a:blip r:embed="rId5">
            <a:alphaModFix/>
          </a:blip>
          <a:srcRect/>
          <a:stretch/>
        </p:blipFill>
        <p:spPr>
          <a:xfrm>
            <a:off x="9382950" y="289550"/>
            <a:ext cx="1033900" cy="1033900"/>
          </a:xfrm>
          <a:prstGeom prst="rect">
            <a:avLst/>
          </a:prstGeom>
          <a:noFill/>
          <a:ln>
            <a:noFill/>
          </a:ln>
        </p:spPr>
      </p:pic>
      <p:sp>
        <p:nvSpPr>
          <p:cNvPr id="167" name="Google Shape;167;g1c465ad3a94_0_1"/>
          <p:cNvSpPr txBox="1"/>
          <p:nvPr/>
        </p:nvSpPr>
        <p:spPr>
          <a:xfrm>
            <a:off x="217575" y="1907275"/>
            <a:ext cx="10117800" cy="3924121"/>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r>
              <a:rPr lang="es-AR" sz="1600" b="1" i="0" u="none" strike="noStrike" cap="none" dirty="0">
                <a:solidFill>
                  <a:schemeClr val="dk1"/>
                </a:solidFill>
                <a:latin typeface="MuseoModerno"/>
                <a:ea typeface="MuseoModerno"/>
                <a:cs typeface="MuseoModerno"/>
                <a:sym typeface="MuseoModerno"/>
              </a:rPr>
              <a:t>Trabajo del equipo educativo en igualdad de género</a:t>
            </a:r>
          </a:p>
          <a:p>
            <a:pPr marL="914400" marR="0" lvl="0" indent="0" algn="l" rtl="0">
              <a:lnSpc>
                <a:spcPct val="100000"/>
              </a:lnSpc>
              <a:spcBef>
                <a:spcPts val="0"/>
              </a:spcBef>
              <a:spcAft>
                <a:spcPts val="0"/>
              </a:spcAft>
              <a:buClr>
                <a:srgbClr val="000000"/>
              </a:buClr>
              <a:buSzPts val="14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marL="914400" marR="0" lvl="1" indent="-330200" algn="l" rtl="0">
              <a:lnSpc>
                <a:spcPct val="100000"/>
              </a:lnSpc>
              <a:spcBef>
                <a:spcPts val="0"/>
              </a:spcBef>
              <a:spcAft>
                <a:spcPts val="0"/>
              </a:spcAft>
              <a:buClr>
                <a:schemeClr val="dk1"/>
              </a:buClr>
              <a:buSzPts val="1600"/>
              <a:buFont typeface="MuseoModerno Medium"/>
              <a:buChar char="○"/>
            </a:pPr>
            <a:r>
              <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Recorridos escolares, talleres y acciones del trabajo cotidiano</a:t>
            </a:r>
            <a:endPar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endParaRPr>
          </a:p>
          <a:p>
            <a:pPr marL="914400" marR="0" lvl="1" indent="-330200" algn="l" rtl="0">
              <a:lnSpc>
                <a:spcPct val="100000"/>
              </a:lnSpc>
              <a:spcBef>
                <a:spcPts val="0"/>
              </a:spcBef>
              <a:spcAft>
                <a:spcPts val="0"/>
              </a:spcAft>
              <a:buClr>
                <a:schemeClr val="dk1"/>
              </a:buClr>
              <a:buSzPts val="1600"/>
              <a:buFont typeface="MuseoModerno Medium"/>
              <a:buChar char="○"/>
            </a:pPr>
            <a:r>
              <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Participación y reflexión </a:t>
            </a:r>
            <a:r>
              <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del visitante/educador/artista invitado </a:t>
            </a:r>
            <a:endParaRPr lang="es-AR" sz="1600" b="0" i="0" u="none" strike="noStrike" cap="none" dirty="0">
              <a:solidFill>
                <a:schemeClr val="dk1"/>
              </a:solidFill>
              <a:latin typeface="MuseoModerno Medium"/>
              <a:ea typeface="MuseoModerno Medium"/>
              <a:cs typeface="MuseoModerno Medium"/>
              <a:sym typeface="MuseoModerno Medium"/>
            </a:endParaRPr>
          </a:p>
          <a:p>
            <a:pPr marL="914400" marR="0" lvl="1" indent="-330200" algn="l" rtl="0">
              <a:lnSpc>
                <a:spcPct val="100000"/>
              </a:lnSpc>
              <a:spcBef>
                <a:spcPts val="0"/>
              </a:spcBef>
              <a:spcAft>
                <a:spcPts val="0"/>
              </a:spcAft>
              <a:buClr>
                <a:schemeClr val="dk1"/>
              </a:buClr>
              <a:buSzPts val="1600"/>
              <a:buFont typeface="MuseoModerno Medium"/>
              <a:buChar char="○"/>
            </a:pPr>
            <a:r>
              <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Promoción de debates en torno a las obras</a:t>
            </a:r>
            <a:endPar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endParaRPr>
          </a:p>
          <a:p>
            <a:pPr marL="914400" marR="0" lvl="1" indent="-317500" algn="l" rtl="0">
              <a:lnSpc>
                <a:spcPct val="100000"/>
              </a:lnSpc>
              <a:spcBef>
                <a:spcPts val="0"/>
              </a:spcBef>
              <a:spcAft>
                <a:spcPts val="0"/>
              </a:spcAft>
              <a:buClr>
                <a:schemeClr val="dk1"/>
              </a:buClr>
              <a:buSzPts val="1400"/>
              <a:buFont typeface="MuseoModerno Medium"/>
              <a:buChar char="○"/>
            </a:pPr>
            <a:r>
              <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Puentes escolares </a:t>
            </a:r>
            <a:r>
              <a:rPr lang="es-AR" sz="1250" b="0" i="0" u="none" strike="noStrike" cap="none" dirty="0">
                <a:solidFill>
                  <a:srgbClr val="3C4043"/>
                </a:solidFill>
                <a:highlight>
                  <a:srgbClr val="FFFFFF"/>
                </a:highlight>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a:t>
            </a:r>
            <a:r>
              <a:rPr lang="es-AR" sz="1350" b="0" i="0" u="none" strike="noStrike" cap="none" dirty="0">
                <a:solidFill>
                  <a:srgbClr val="3C4043"/>
                </a:solidFill>
                <a:highlight>
                  <a:srgbClr val="FFFFFF"/>
                </a:highlight>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programa del Ministerio de Educación de la Ciudad Autónoma de Buenos Aires que brinda oportunidades educativas y culturales a niños, niñas, jóvenes y adultos que se encuentran desvinculados del sistema educativo)</a:t>
            </a:r>
            <a:endParaRPr lang="es-AR" sz="17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endParaRPr>
          </a:p>
          <a:p>
            <a:pPr marL="914400" marR="0" lvl="1" indent="-330200" algn="l" rtl="0">
              <a:lnSpc>
                <a:spcPct val="100000"/>
              </a:lnSpc>
              <a:spcBef>
                <a:spcPts val="0"/>
              </a:spcBef>
              <a:spcAft>
                <a:spcPts val="0"/>
              </a:spcAft>
              <a:buClr>
                <a:schemeClr val="dk1"/>
              </a:buClr>
              <a:buSzPts val="1600"/>
              <a:buFont typeface="MuseoModerno Medium"/>
              <a:buChar char="○"/>
            </a:pPr>
            <a:r>
              <a:rPr lang="es-AR" sz="1600" b="0" i="0" u="none" strike="noStrike" cap="none" dirty="0">
                <a:solidFill>
                  <a:schemeClr val="dk1"/>
                </a:solidFill>
                <a:latin typeface="MuseoModerno Medium"/>
                <a:ea typeface="MuseoModerno Medium"/>
                <a:cs typeface="MuseoModerno Medium"/>
                <a:sym typeface="MuseoModerno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Desarrollo de vínculos con poblaciones que están desarticuladas de las instituciones tradicionales</a:t>
            </a: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r>
              <a:rPr lang="es-AR" sz="1600" b="1" i="0" u="none" strike="noStrike" cap="none" dirty="0">
                <a:solidFill>
                  <a:schemeClr val="dk1"/>
                </a:solidFill>
                <a:latin typeface="MuseoModerno"/>
                <a:ea typeface="MuseoModerno"/>
                <a:cs typeface="MuseoModerno"/>
                <a:sym typeface="MuseoModerno"/>
              </a:rPr>
              <a:t>Capacitaciones a los equipos Ley Micaela </a:t>
            </a:r>
            <a:r>
              <a:rPr lang="es-AR" sz="1400" b="0" i="0" u="none" strike="noStrike" cap="none" dirty="0">
                <a:solidFill>
                  <a:srgbClr val="202124"/>
                </a:solidFill>
                <a:highlight>
                  <a:schemeClr val="lt1"/>
                </a:highlight>
                <a:latin typeface="MuseoModerno Medium"/>
                <a:ea typeface="MuseoModerno Medium"/>
                <a:cs typeface="MuseoModerno Medium"/>
                <a:sym typeface="MuseoModerno Medium"/>
              </a:rPr>
              <a:t>Fue promulgada el 10 de enero de 2019. Establece la capacitación obligatoria en género y violencia de género para todas las personas que se desempeñan en la función pública, en los poderes Ejecutivo, Legislativo y Judicial de la Nación.</a:t>
            </a:r>
            <a:endParaRPr lang="es-AR" sz="16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F5496"/>
              </a:solidFill>
              <a:latin typeface="MuseoModerno Medium"/>
              <a:ea typeface="MuseoModerno Medium"/>
              <a:cs typeface="MuseoModerno Medium"/>
              <a:sym typeface="MuseoModerno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7a86f1dbc1_0_565"/>
          <p:cNvSpPr txBox="1"/>
          <p:nvPr/>
        </p:nvSpPr>
        <p:spPr>
          <a:xfrm>
            <a:off x="154375" y="1153500"/>
            <a:ext cx="11311500" cy="60645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El museo es una escuela. Diálogos entre arte y educación</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Formación docente desde una perspectiva interdisciplinaria</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Articulación con estos actores: </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Escuelas de todas las modalidades y niveles del sistema educativo</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Escuela Abierta + Vacaciones en la escuela</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Juegotecas</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Centro de primera infancia</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El Museo va a la Escuela (subsidio al transporte) </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4 capacitaciones a los equipos y 10 reuniones sobre intercambio de buenas prácticas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Promoción de oportunidades para una educación inclusiva, equitativa y de calidad </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Agenda de actividades diversa y accesible</a:t>
            </a:r>
          </a:p>
          <a:p>
            <a:pPr marL="0" marR="0" lvl="0" indent="0" algn="l" rtl="0">
              <a:lnSpc>
                <a:spcPct val="100000"/>
              </a:lnSpc>
              <a:spcBef>
                <a:spcPts val="0"/>
              </a:spcBef>
              <a:spcAft>
                <a:spcPts val="0"/>
              </a:spcAft>
              <a:buClr>
                <a:srgbClr val="000000"/>
              </a:buClr>
              <a:buSzPts val="14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¿Un museo para quién?</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Trabajo en territorio junto a Arte en Barrios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Articulación con estos actores:</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Parador La Boquita</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Fundación Casa Rafael y S.O.S Infantil</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Polo de inclusión cultural Casa Warnes</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Psicopedagogía CeSAC </a:t>
            </a:r>
            <a:r>
              <a:rPr lang="es-AR" sz="1400" b="0" i="0" u="none" strike="noStrike" cap="none" dirty="0" err="1">
                <a:solidFill>
                  <a:schemeClr val="dk1"/>
                </a:solidFill>
                <a:latin typeface="MuseoModerno Medium"/>
                <a:ea typeface="MuseoModerno Medium"/>
                <a:cs typeface="MuseoModerno Medium"/>
                <a:sym typeface="MuseoModerno Medium"/>
              </a:rPr>
              <a:t>N°</a:t>
            </a:r>
            <a:r>
              <a:rPr lang="es-AR" sz="1400" b="0" i="0" u="none" strike="noStrike" cap="none" dirty="0">
                <a:solidFill>
                  <a:schemeClr val="dk1"/>
                </a:solidFill>
                <a:latin typeface="MuseoModerno Medium"/>
                <a:ea typeface="MuseoModerno Medium"/>
                <a:cs typeface="MuseoModerno Medium"/>
                <a:sym typeface="MuseoModerno Medium"/>
              </a:rPr>
              <a:t> 15, San Telmo</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Plan para generar acciones que movilicen y garanticen el derecho de acceder al patrimonio cultural y a múltiples prácticas educativas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Invitaciones a colectivos y referentes que reflexionan sobre problemáticas concretas y situadas: Diafar, Identidad Marrón, Voicot, Estampa Feminista, Biblioteca Argentina para Ciegos, Nínawa Daher</a:t>
            </a:r>
          </a:p>
          <a:p>
            <a:pPr marL="0" marR="0" lvl="0" indent="0" algn="l" rtl="0">
              <a:lnSpc>
                <a:spcPct val="100000"/>
              </a:lnSpc>
              <a:spcBef>
                <a:spcPts val="0"/>
              </a:spcBef>
              <a:spcAft>
                <a:spcPts val="0"/>
              </a:spcAft>
              <a:buClr>
                <a:srgbClr val="000000"/>
              </a:buClr>
              <a:buSzPts val="1300"/>
              <a:buFont typeface="Arial"/>
              <a:buNone/>
            </a:pPr>
            <a:endParaRPr lang="es-AR" sz="1300" b="0" i="0" u="none" strike="noStrike" cap="none" dirty="0">
              <a:solidFill>
                <a:schemeClr val="dk1"/>
              </a:solidFill>
              <a:sym typeface="Arial"/>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p:txBody>
      </p:sp>
      <p:pic>
        <p:nvPicPr>
          <p:cNvPr id="174" name="Google Shape;174;g17a86f1dbc1_0_565"/>
          <p:cNvPicPr preferRelativeResize="0"/>
          <p:nvPr/>
        </p:nvPicPr>
        <p:blipFill rotWithShape="1">
          <a:blip r:embed="rId3">
            <a:alphaModFix/>
          </a:blip>
          <a:srcRect/>
          <a:stretch/>
        </p:blipFill>
        <p:spPr>
          <a:xfrm>
            <a:off x="8447624" y="252549"/>
            <a:ext cx="1149300" cy="1149300"/>
          </a:xfrm>
          <a:prstGeom prst="rect">
            <a:avLst/>
          </a:prstGeom>
          <a:noFill/>
          <a:ln>
            <a:noFill/>
          </a:ln>
        </p:spPr>
      </p:pic>
      <p:sp>
        <p:nvSpPr>
          <p:cNvPr id="175" name="Google Shape;175;g17a86f1dbc1_0_565"/>
          <p:cNvSpPr txBox="1"/>
          <p:nvPr/>
        </p:nvSpPr>
        <p:spPr>
          <a:xfrm>
            <a:off x="154375" y="561775"/>
            <a:ext cx="77154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accent2"/>
                </a:solidFill>
                <a:latin typeface="MuseoModerno"/>
                <a:ea typeface="MuseoModerno"/>
                <a:cs typeface="MuseoModerno"/>
                <a:sym typeface="MuseoModerno"/>
              </a:rPr>
              <a:t>Personas</a:t>
            </a:r>
            <a:endParaRPr sz="1500" b="1" i="0" u="none" strike="noStrike" cap="none" dirty="0">
              <a:solidFill>
                <a:schemeClr val="accent2"/>
              </a:solidFill>
              <a:latin typeface="Calibri"/>
              <a:ea typeface="Calibri"/>
              <a:cs typeface="Calibri"/>
              <a:sym typeface="Calibri"/>
            </a:endParaRPr>
          </a:p>
        </p:txBody>
      </p:sp>
      <p:pic>
        <p:nvPicPr>
          <p:cNvPr id="176" name="Google Shape;176;g17a86f1dbc1_0_565"/>
          <p:cNvPicPr preferRelativeResize="0"/>
          <p:nvPr/>
        </p:nvPicPr>
        <p:blipFill rotWithShape="1">
          <a:blip r:embed="rId4">
            <a:alphaModFix/>
          </a:blip>
          <a:srcRect/>
          <a:stretch/>
        </p:blipFill>
        <p:spPr>
          <a:xfrm>
            <a:off x="9905000" y="244900"/>
            <a:ext cx="1149300" cy="1149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g17abfb096f1_0_1" descr="Image 6"/>
          <p:cNvPicPr preferRelativeResize="0"/>
          <p:nvPr/>
        </p:nvPicPr>
        <p:blipFill rotWithShape="1">
          <a:blip r:embed="rId3">
            <a:alphaModFix/>
          </a:blip>
          <a:srcRect l="1978" r="1977"/>
          <a:stretch/>
        </p:blipFill>
        <p:spPr>
          <a:xfrm>
            <a:off x="0" y="0"/>
            <a:ext cx="12192001" cy="963303"/>
          </a:xfrm>
          <a:prstGeom prst="rect">
            <a:avLst/>
          </a:prstGeom>
          <a:noFill/>
          <a:ln>
            <a:noFill/>
          </a:ln>
        </p:spPr>
      </p:pic>
      <p:sp>
        <p:nvSpPr>
          <p:cNvPr id="183" name="Google Shape;183;g17abfb096f1_0_1"/>
          <p:cNvSpPr txBox="1"/>
          <p:nvPr/>
        </p:nvSpPr>
        <p:spPr>
          <a:xfrm>
            <a:off x="303825" y="1607750"/>
            <a:ext cx="8184600" cy="4670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dirty="0">
                <a:solidFill>
                  <a:schemeClr val="dk1"/>
                </a:solidFill>
                <a:latin typeface="MuseoModerno"/>
                <a:ea typeface="MuseoModerno"/>
                <a:cs typeface="MuseoModerno"/>
                <a:sym typeface="MuseoModerno"/>
              </a:rPr>
              <a:t>Docentes rurales, alianza con Bunge y Born </a:t>
            </a:r>
          </a:p>
          <a:p>
            <a:pPr marL="0" marR="0" lvl="0" indent="0" algn="l" rtl="0">
              <a:lnSpc>
                <a:spcPct val="90000"/>
              </a:lnSpc>
              <a:spcBef>
                <a:spcPts val="0"/>
              </a:spcBef>
              <a:spcAft>
                <a:spcPts val="0"/>
              </a:spcAft>
              <a:buClr>
                <a:schemeClr val="dk1"/>
              </a:buClr>
              <a:buSzPts val="1600"/>
              <a:buFont typeface="Arial"/>
              <a:buNone/>
            </a:pPr>
            <a:r>
              <a:rPr lang="es-AR" sz="1600" b="1" i="0" u="none" strike="noStrike" cap="none" dirty="0">
                <a:solidFill>
                  <a:schemeClr val="dk1"/>
                </a:solidFill>
                <a:latin typeface="MuseoModerno"/>
                <a:ea typeface="MuseoModerno"/>
                <a:cs typeface="MuseoModerno"/>
                <a:sym typeface="MuseoModerno"/>
              </a:rPr>
              <a:t>Red de sentidos: </a:t>
            </a:r>
            <a:r>
              <a:rPr lang="es-AR" sz="1600" b="0" i="1" u="none" strike="noStrike" cap="none" dirty="0">
                <a:solidFill>
                  <a:schemeClr val="dk1"/>
                </a:solidFill>
                <a:latin typeface="MuseoModerno Medium"/>
                <a:ea typeface="MuseoModerno Medium"/>
                <a:cs typeface="MuseoModerno Medium"/>
                <a:sym typeface="MuseoModerno Medium"/>
              </a:rPr>
              <a:t>Arte, educación y procesos creativos</a:t>
            </a:r>
          </a:p>
          <a:p>
            <a:pPr marL="0" marR="0" lvl="0" indent="0" algn="l" rtl="0">
              <a:lnSpc>
                <a:spcPct val="100000"/>
              </a:lnSpc>
              <a:spcBef>
                <a:spcPts val="0"/>
              </a:spcBef>
              <a:spcAft>
                <a:spcPts val="0"/>
              </a:spcAft>
              <a:buClr>
                <a:srgbClr val="000000"/>
              </a:buClr>
              <a:buSzPts val="1400"/>
              <a:buFont typeface="Arial"/>
              <a:buNone/>
            </a:pPr>
            <a:endParaRPr lang="es-AR" sz="1400" b="0" i="1"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El equipo educativo participa de la elaboración de un curso MOOC en la  plataforma Coursera, sobre arte y educación para docentes de escuelas rurales de todo el país, en alianza con la Fundación Bunge y Born y con la validación de la Universidad Austral como parte de su programa Sembrador. </a:t>
            </a:r>
          </a:p>
          <a:p>
            <a:pPr marL="0" marR="0" lvl="0" indent="0" algn="l" rtl="0">
              <a:lnSpc>
                <a:spcPct val="100000"/>
              </a:lnSpc>
              <a:spcBef>
                <a:spcPts val="0"/>
              </a:spcBef>
              <a:spcAft>
                <a:spcPts val="0"/>
              </a:spcAft>
              <a:buClr>
                <a:srgbClr val="000000"/>
              </a:buClr>
              <a:buSzPts val="1300"/>
              <a:buFont typeface="Arial"/>
              <a:buNone/>
            </a:pPr>
            <a:endParaRPr lang="es-AR" sz="13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Objetivos:</a:t>
            </a: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sym typeface="Arial"/>
              </a:rPr>
              <a:t>       </a:t>
            </a:r>
            <a:r>
              <a:rPr lang="es-AR" sz="1300" b="0" i="0" u="none" strike="noStrike" cap="none" dirty="0">
                <a:solidFill>
                  <a:schemeClr val="dk1"/>
                </a:solidFill>
                <a:latin typeface="MuseoModerno Medium"/>
                <a:ea typeface="MuseoModerno Medium"/>
                <a:cs typeface="MuseoModerno Medium"/>
                <a:sym typeface="MuseoModerno Medium"/>
              </a:rPr>
              <a:t>   Acercar a docentes rurales de todo el país una caja herramientas que aborda una </a:t>
            </a:r>
          </a:p>
          <a:p>
            <a:pPr marL="45720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selección de metodologías, estrategias y recursos que entienden el arte como una </a:t>
            </a:r>
          </a:p>
          <a:p>
            <a:pPr marL="457200" marR="0" lvl="0" indent="0" algn="l" rtl="0">
              <a:lnSpc>
                <a:spcPct val="100000"/>
              </a:lnSpc>
              <a:spcBef>
                <a:spcPts val="0"/>
              </a:spcBef>
              <a:spcAft>
                <a:spcPts val="0"/>
              </a:spcAft>
              <a:buClr>
                <a:schemeClr val="dk1"/>
              </a:buClr>
              <a:buSzPts val="11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plataforma de producción de sentido para desarrollar el conocimiento del mundo </a:t>
            </a:r>
          </a:p>
          <a:p>
            <a:pPr marL="45720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latin typeface="MuseoModerno Medium"/>
              <a:ea typeface="MuseoModerno Medium"/>
              <a:cs typeface="MuseoModerno Medium"/>
              <a:sym typeface="MuseoModerno Medium"/>
            </a:endParaRPr>
          </a:p>
          <a:p>
            <a:pPr marL="45720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Fomentar una perspectiva integral que permita a los docentes enseñar cualquier </a:t>
            </a:r>
          </a:p>
          <a:p>
            <a:pPr marL="45720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disciplina usando al arte como eje transversal. Promover escenarios de aprendizaje y </a:t>
            </a:r>
          </a:p>
          <a:p>
            <a:pPr marL="45720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prácticas pedagógicas interdisciplinarias que incluyen al arte como propósito de  </a:t>
            </a:r>
          </a:p>
          <a:p>
            <a:pPr marL="457200" marR="0" lvl="0" indent="0" algn="l" rtl="0">
              <a:lnSpc>
                <a:spcPct val="100000"/>
              </a:lnSpc>
              <a:spcBef>
                <a:spcPts val="0"/>
              </a:spcBef>
              <a:spcAft>
                <a:spcPts val="0"/>
              </a:spcAft>
              <a:buClr>
                <a:schemeClr val="dk1"/>
              </a:buClr>
              <a:buSzPts val="11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enseñanza</a:t>
            </a:r>
          </a:p>
          <a:p>
            <a:pPr marL="45720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latin typeface="MuseoModerno Medium"/>
              <a:ea typeface="MuseoModerno Medium"/>
              <a:cs typeface="MuseoModerno Medium"/>
              <a:sym typeface="MuseoModerno Medium"/>
            </a:endParaRPr>
          </a:p>
          <a:p>
            <a:pPr marL="45720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Ampliar el universo de referencias en torno al concepto de arte y de las prácticas artísticas </a:t>
            </a:r>
          </a:p>
          <a:p>
            <a:pPr marL="457200" marR="0" lvl="0" indent="0" algn="l" rtl="0">
              <a:lnSpc>
                <a:spcPct val="100000"/>
              </a:lnSpc>
              <a:spcBef>
                <a:spcPts val="0"/>
              </a:spcBef>
              <a:spcAft>
                <a:spcPts val="0"/>
              </a:spcAft>
              <a:buClr>
                <a:schemeClr val="dk1"/>
              </a:buClr>
              <a:buSzPts val="11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contemporáneas</a:t>
            </a:r>
          </a:p>
          <a:p>
            <a:pPr marL="45720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highlight>
                <a:schemeClr val="lt1"/>
              </a:highlight>
              <a:sym typeface="Arial"/>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Medium"/>
                <a:ea typeface="MuseoModerno Medium"/>
                <a:cs typeface="MuseoModerno Medium"/>
                <a:sym typeface="MuseoModerno Medium"/>
              </a:rPr>
              <a:t>Ver </a:t>
            </a:r>
            <a:r>
              <a:rPr lang="es-AR" sz="1300" b="0" i="0" u="none" strike="noStrike" cap="none" dirty="0">
                <a:solidFill>
                  <a:srgbClr val="2F5496"/>
                </a:solidFill>
                <a:latin typeface="MuseoModerno Medium"/>
                <a:ea typeface="MuseoModerno Medium"/>
                <a:cs typeface="MuseoModerno Medium"/>
                <a:sym typeface="MuseoModerno Medium"/>
              </a:rPr>
              <a:t> </a:t>
            </a:r>
            <a:r>
              <a:rPr lang="es-AR" sz="1300" b="0" i="0" u="sng" strike="noStrike" cap="none" dirty="0">
                <a:solidFill>
                  <a:schemeClr val="hlink"/>
                </a:solidFill>
                <a:latin typeface="MuseoModerno Medium"/>
                <a:ea typeface="MuseoModerno Medium"/>
                <a:cs typeface="MuseoModerno Medium"/>
                <a:sym typeface="MuseoModerno Medium"/>
                <a:hlinkClick r:id="rId4"/>
              </a:rPr>
              <a:t>Educación | Fundación Bunge y Born</a:t>
            </a:r>
            <a:endParaRPr lang="es-AR" sz="13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rgbClr val="2F5496"/>
                </a:solidFill>
                <a:latin typeface="MuseoModerno Medium"/>
                <a:ea typeface="MuseoModerno Medium"/>
                <a:cs typeface="MuseoModerno Medium"/>
                <a:sym typeface="MuseoModerno Medium"/>
              </a:rPr>
              <a:t>        </a:t>
            </a:r>
            <a:r>
              <a:rPr lang="es-AR" sz="1300" b="0" i="0" u="sng" strike="noStrike" cap="none" dirty="0">
                <a:solidFill>
                  <a:schemeClr val="hlink"/>
                </a:solidFill>
                <a:latin typeface="MuseoModerno Medium"/>
                <a:ea typeface="MuseoModerno Medium"/>
                <a:cs typeface="MuseoModerno Medium"/>
                <a:sym typeface="MuseoModerno Medium"/>
                <a:hlinkClick r:id="rId5"/>
              </a:rPr>
              <a:t>Propuesta B&amp;B</a:t>
            </a:r>
            <a:endParaRPr lang="es-AR" sz="1300" b="0" i="0" u="none" strike="noStrike" cap="none" dirty="0">
              <a:solidFill>
                <a:srgbClr val="2F5496"/>
              </a:solidFill>
              <a:latin typeface="MuseoModerno Medium"/>
              <a:ea typeface="MuseoModerno Medium"/>
              <a:cs typeface="MuseoModerno Medium"/>
              <a:sym typeface="MuseoModerno Medium"/>
            </a:endParaRPr>
          </a:p>
        </p:txBody>
      </p:sp>
      <p:pic>
        <p:nvPicPr>
          <p:cNvPr id="184" name="Google Shape;184;g17abfb096f1_0_1" descr="Image 7"/>
          <p:cNvPicPr preferRelativeResize="0"/>
          <p:nvPr/>
        </p:nvPicPr>
        <p:blipFill rotWithShape="1">
          <a:blip r:embed="rId6">
            <a:alphaModFix/>
          </a:blip>
          <a:srcRect/>
          <a:stretch/>
        </p:blipFill>
        <p:spPr>
          <a:xfrm>
            <a:off x="10912353" y="6373145"/>
            <a:ext cx="954595" cy="334998"/>
          </a:xfrm>
          <a:prstGeom prst="rect">
            <a:avLst/>
          </a:prstGeom>
          <a:noFill/>
          <a:ln>
            <a:noFill/>
          </a:ln>
        </p:spPr>
      </p:pic>
      <p:sp>
        <p:nvSpPr>
          <p:cNvPr id="185" name="Google Shape;185;g17abfb096f1_0_1"/>
          <p:cNvSpPr txBox="1"/>
          <p:nvPr/>
        </p:nvSpPr>
        <p:spPr>
          <a:xfrm>
            <a:off x="8669950" y="5584700"/>
            <a:ext cx="31365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rgbClr val="000000"/>
                </a:solidFill>
                <a:latin typeface="Arial"/>
                <a:ea typeface="Arial"/>
                <a:cs typeface="Arial"/>
                <a:sym typeface="Arial"/>
              </a:rPr>
              <a:t>Mónica Giron, </a:t>
            </a:r>
            <a:r>
              <a:rPr lang="en-US" sz="800" b="0" i="1" u="none" strike="noStrike" cap="none" dirty="0">
                <a:solidFill>
                  <a:srgbClr val="000000"/>
                </a:solidFill>
                <a:latin typeface="Arial"/>
                <a:ea typeface="Arial"/>
                <a:cs typeface="Arial"/>
                <a:sym typeface="Arial"/>
              </a:rPr>
              <a:t>Ajuar para un conquistador,</a:t>
            </a:r>
            <a:r>
              <a:rPr lang="en-US" sz="800" b="0" i="0" u="none" strike="noStrike" cap="none" dirty="0">
                <a:solidFill>
                  <a:srgbClr val="000000"/>
                </a:solidFill>
                <a:latin typeface="Arial"/>
                <a:ea typeface="Arial"/>
                <a:cs typeface="Arial"/>
                <a:sym typeface="Arial"/>
              </a:rPr>
              <a:t> 1993</a:t>
            </a:r>
            <a:endParaRPr sz="800" b="0" i="0" u="none" strike="noStrike" cap="none" dirty="0">
              <a:solidFill>
                <a:srgbClr val="000000"/>
              </a:solidFill>
              <a:latin typeface="Arial"/>
              <a:ea typeface="Arial"/>
              <a:cs typeface="Arial"/>
              <a:sym typeface="Arial"/>
            </a:endParaRPr>
          </a:p>
        </p:txBody>
      </p:sp>
      <p:pic>
        <p:nvPicPr>
          <p:cNvPr id="186" name="Google Shape;186;g17abfb096f1_0_1"/>
          <p:cNvPicPr preferRelativeResize="0"/>
          <p:nvPr/>
        </p:nvPicPr>
        <p:blipFill rotWithShape="1">
          <a:blip r:embed="rId7">
            <a:alphaModFix/>
          </a:blip>
          <a:srcRect/>
          <a:stretch/>
        </p:blipFill>
        <p:spPr>
          <a:xfrm>
            <a:off x="8488425" y="2694228"/>
            <a:ext cx="3318026" cy="2751380"/>
          </a:xfrm>
          <a:prstGeom prst="rect">
            <a:avLst/>
          </a:prstGeom>
          <a:noFill/>
          <a:ln>
            <a:noFill/>
          </a:ln>
        </p:spPr>
      </p:pic>
      <p:sp>
        <p:nvSpPr>
          <p:cNvPr id="187" name="Google Shape;187;g17abfb096f1_0_1"/>
          <p:cNvSpPr txBox="1"/>
          <p:nvPr/>
        </p:nvSpPr>
        <p:spPr>
          <a:xfrm>
            <a:off x="303825" y="1167438"/>
            <a:ext cx="30000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accent2"/>
                </a:solidFill>
                <a:latin typeface="MuseoModerno"/>
                <a:ea typeface="MuseoModerno"/>
                <a:cs typeface="MuseoModerno"/>
                <a:sym typeface="MuseoModerno"/>
              </a:rPr>
              <a:t>Personas</a:t>
            </a:r>
            <a:endParaRPr sz="1400" b="0" i="0" u="none" strike="noStrike" cap="none" dirty="0">
              <a:solidFill>
                <a:srgbClr val="000000"/>
              </a:solidFill>
              <a:latin typeface="Arial"/>
              <a:ea typeface="Arial"/>
              <a:cs typeface="Arial"/>
              <a:sym typeface="Arial"/>
            </a:endParaRPr>
          </a:p>
        </p:txBody>
      </p:sp>
      <p:pic>
        <p:nvPicPr>
          <p:cNvPr id="188" name="Google Shape;188;g17abfb096f1_0_1"/>
          <p:cNvPicPr preferRelativeResize="0"/>
          <p:nvPr/>
        </p:nvPicPr>
        <p:blipFill rotWithShape="1">
          <a:blip r:embed="rId8">
            <a:alphaModFix/>
          </a:blip>
          <a:srcRect/>
          <a:stretch/>
        </p:blipFill>
        <p:spPr>
          <a:xfrm>
            <a:off x="10299413" y="239900"/>
            <a:ext cx="969600" cy="969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g14fc2ef75be_0_1" descr="Image 7"/>
          <p:cNvPicPr preferRelativeResize="0"/>
          <p:nvPr/>
        </p:nvPicPr>
        <p:blipFill rotWithShape="1">
          <a:blip r:embed="rId3">
            <a:alphaModFix/>
          </a:blip>
          <a:srcRect/>
          <a:stretch/>
        </p:blipFill>
        <p:spPr>
          <a:xfrm>
            <a:off x="386250" y="6197597"/>
            <a:ext cx="954595" cy="334998"/>
          </a:xfrm>
          <a:prstGeom prst="rect">
            <a:avLst/>
          </a:prstGeom>
          <a:noFill/>
          <a:ln>
            <a:noFill/>
          </a:ln>
        </p:spPr>
      </p:pic>
      <p:sp>
        <p:nvSpPr>
          <p:cNvPr id="194" name="Google Shape;194;g14fc2ef75be_0_1"/>
          <p:cNvSpPr txBox="1"/>
          <p:nvPr/>
        </p:nvSpPr>
        <p:spPr>
          <a:xfrm>
            <a:off x="261175" y="1027450"/>
            <a:ext cx="9729600" cy="1231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accent2"/>
                </a:solidFill>
                <a:latin typeface="MuseoModerno"/>
                <a:ea typeface="MuseoModerno"/>
                <a:cs typeface="MuseoModerno"/>
                <a:sym typeface="MuseoModerno"/>
              </a:rPr>
              <a:t>Personas: </a:t>
            </a:r>
            <a:r>
              <a:rPr lang="en-US" sz="2400" b="1" i="0" u="none" strike="noStrike" cap="none" dirty="0">
                <a:solidFill>
                  <a:schemeClr val="accent2"/>
                </a:solidFill>
                <a:latin typeface="MuseoModerno"/>
                <a:ea typeface="MuseoModerno"/>
                <a:cs typeface="MuseoModerno"/>
                <a:sym typeface="MuseoModerno"/>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Alianzas</a:t>
            </a:r>
            <a:r>
              <a:rPr lang="en-US" sz="2400" b="1" i="0" u="none" strike="noStrike" cap="none" dirty="0">
                <a:solidFill>
                  <a:schemeClr val="dk1"/>
                </a:solidFill>
                <a:latin typeface="MuseoModerno"/>
                <a:ea typeface="MuseoModerno"/>
                <a:cs typeface="MuseoModerno"/>
                <a:sym typeface="MuseoModerno"/>
              </a:rPr>
              <a:t> </a:t>
            </a:r>
            <a:endParaRPr sz="24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chemeClr val="dk1"/>
                </a:solidFill>
                <a:latin typeface="MuseoModerno"/>
                <a:ea typeface="MuseoModerno"/>
                <a:cs typeface="MuseoModerno"/>
                <a:sym typeface="MuseoModerno"/>
              </a:rPr>
              <a:t>Trabajo en alianzas con distintos actores dentro y fuera del museo</a:t>
            </a:r>
            <a:endParaRPr sz="2000" b="1" i="0" u="none" strike="noStrike" cap="none" dirty="0">
              <a:solidFill>
                <a:schemeClr val="dk1"/>
              </a:solidFill>
              <a:latin typeface="MuseoModerno"/>
              <a:ea typeface="MuseoModerno"/>
              <a:cs typeface="MuseoModerno"/>
              <a:sym typeface="MuseoModerno"/>
            </a:endParaRPr>
          </a:p>
        </p:txBody>
      </p:sp>
      <p:pic>
        <p:nvPicPr>
          <p:cNvPr id="195" name="Google Shape;195;g14fc2ef75be_0_1"/>
          <p:cNvPicPr preferRelativeResize="0"/>
          <p:nvPr/>
        </p:nvPicPr>
        <p:blipFill rotWithShape="1">
          <a:blip r:embed="rId4">
            <a:alphaModFix/>
          </a:blip>
          <a:srcRect/>
          <a:stretch/>
        </p:blipFill>
        <p:spPr>
          <a:xfrm>
            <a:off x="1803050" y="2586806"/>
            <a:ext cx="1258430" cy="571907"/>
          </a:xfrm>
          <a:prstGeom prst="rect">
            <a:avLst/>
          </a:prstGeom>
          <a:noFill/>
          <a:ln>
            <a:noFill/>
          </a:ln>
        </p:spPr>
      </p:pic>
      <p:pic>
        <p:nvPicPr>
          <p:cNvPr id="196" name="Google Shape;196;g14fc2ef75be_0_1"/>
          <p:cNvPicPr preferRelativeResize="0"/>
          <p:nvPr/>
        </p:nvPicPr>
        <p:blipFill rotWithShape="1">
          <a:blip r:embed="rId5">
            <a:alphaModFix/>
          </a:blip>
          <a:srcRect/>
          <a:stretch/>
        </p:blipFill>
        <p:spPr>
          <a:xfrm>
            <a:off x="5609802" y="2479988"/>
            <a:ext cx="1687127" cy="803575"/>
          </a:xfrm>
          <a:prstGeom prst="rect">
            <a:avLst/>
          </a:prstGeom>
          <a:noFill/>
          <a:ln>
            <a:noFill/>
          </a:ln>
        </p:spPr>
      </p:pic>
      <p:pic>
        <p:nvPicPr>
          <p:cNvPr id="197" name="Google Shape;197;g14fc2ef75be_0_1"/>
          <p:cNvPicPr preferRelativeResize="0"/>
          <p:nvPr/>
        </p:nvPicPr>
        <p:blipFill rotWithShape="1">
          <a:blip r:embed="rId6">
            <a:alphaModFix/>
          </a:blip>
          <a:srcRect/>
          <a:stretch/>
        </p:blipFill>
        <p:spPr>
          <a:xfrm>
            <a:off x="3923800" y="2404482"/>
            <a:ext cx="954600" cy="954600"/>
          </a:xfrm>
          <a:prstGeom prst="rect">
            <a:avLst/>
          </a:prstGeom>
          <a:noFill/>
          <a:ln>
            <a:noFill/>
          </a:ln>
        </p:spPr>
      </p:pic>
      <p:pic>
        <p:nvPicPr>
          <p:cNvPr id="198" name="Google Shape;198;g14fc2ef75be_0_1"/>
          <p:cNvPicPr preferRelativeResize="0"/>
          <p:nvPr/>
        </p:nvPicPr>
        <p:blipFill rotWithShape="1">
          <a:blip r:embed="rId7">
            <a:alphaModFix/>
          </a:blip>
          <a:srcRect/>
          <a:stretch/>
        </p:blipFill>
        <p:spPr>
          <a:xfrm>
            <a:off x="10299413" y="239900"/>
            <a:ext cx="969600" cy="969600"/>
          </a:xfrm>
          <a:prstGeom prst="rect">
            <a:avLst/>
          </a:prstGeom>
          <a:noFill/>
          <a:ln>
            <a:noFill/>
          </a:ln>
        </p:spPr>
      </p:pic>
      <p:pic>
        <p:nvPicPr>
          <p:cNvPr id="199" name="Google Shape;199;g14fc2ef75be_0_1"/>
          <p:cNvPicPr preferRelativeResize="0"/>
          <p:nvPr/>
        </p:nvPicPr>
        <p:blipFill rotWithShape="1">
          <a:blip r:embed="rId8">
            <a:alphaModFix/>
          </a:blip>
          <a:srcRect/>
          <a:stretch/>
        </p:blipFill>
        <p:spPr>
          <a:xfrm>
            <a:off x="9678875" y="2354400"/>
            <a:ext cx="969576" cy="1036709"/>
          </a:xfrm>
          <a:prstGeom prst="rect">
            <a:avLst/>
          </a:prstGeom>
          <a:noFill/>
          <a:ln>
            <a:noFill/>
          </a:ln>
        </p:spPr>
      </p:pic>
      <p:pic>
        <p:nvPicPr>
          <p:cNvPr id="200" name="Google Shape;200;g14fc2ef75be_0_1"/>
          <p:cNvPicPr preferRelativeResize="0"/>
          <p:nvPr/>
        </p:nvPicPr>
        <p:blipFill rotWithShape="1">
          <a:blip r:embed="rId9">
            <a:alphaModFix/>
          </a:blip>
          <a:srcRect/>
          <a:stretch/>
        </p:blipFill>
        <p:spPr>
          <a:xfrm>
            <a:off x="7666600" y="2586800"/>
            <a:ext cx="1351687" cy="803575"/>
          </a:xfrm>
          <a:prstGeom prst="rect">
            <a:avLst/>
          </a:prstGeom>
          <a:noFill/>
          <a:ln>
            <a:noFill/>
          </a:ln>
        </p:spPr>
      </p:pic>
      <p:pic>
        <p:nvPicPr>
          <p:cNvPr id="201" name="Google Shape;201;g14fc2ef75be_0_1"/>
          <p:cNvPicPr preferRelativeResize="0"/>
          <p:nvPr/>
        </p:nvPicPr>
        <p:blipFill rotWithShape="1">
          <a:blip r:embed="rId10">
            <a:alphaModFix/>
          </a:blip>
          <a:srcRect/>
          <a:stretch/>
        </p:blipFill>
        <p:spPr>
          <a:xfrm>
            <a:off x="5521013" y="4747875"/>
            <a:ext cx="1687125" cy="399775"/>
          </a:xfrm>
          <a:prstGeom prst="rect">
            <a:avLst/>
          </a:prstGeom>
          <a:noFill/>
          <a:ln>
            <a:noFill/>
          </a:ln>
        </p:spPr>
      </p:pic>
      <p:pic>
        <p:nvPicPr>
          <p:cNvPr id="202" name="Google Shape;202;g14fc2ef75be_0_1"/>
          <p:cNvPicPr preferRelativeResize="0"/>
          <p:nvPr/>
        </p:nvPicPr>
        <p:blipFill rotWithShape="1">
          <a:blip r:embed="rId11">
            <a:alphaModFix/>
          </a:blip>
          <a:srcRect/>
          <a:stretch/>
        </p:blipFill>
        <p:spPr>
          <a:xfrm>
            <a:off x="7819616" y="4397175"/>
            <a:ext cx="1045648" cy="969600"/>
          </a:xfrm>
          <a:prstGeom prst="rect">
            <a:avLst/>
          </a:prstGeom>
          <a:noFill/>
          <a:ln>
            <a:noFill/>
          </a:ln>
        </p:spPr>
      </p:pic>
      <p:pic>
        <p:nvPicPr>
          <p:cNvPr id="203" name="Google Shape;203;g14fc2ef75be_0_1"/>
          <p:cNvPicPr preferRelativeResize="0"/>
          <p:nvPr/>
        </p:nvPicPr>
        <p:blipFill>
          <a:blip r:embed="rId12">
            <a:alphaModFix/>
          </a:blip>
          <a:stretch>
            <a:fillRect/>
          </a:stretch>
        </p:blipFill>
        <p:spPr>
          <a:xfrm>
            <a:off x="1021600" y="4609624"/>
            <a:ext cx="1521337" cy="822425"/>
          </a:xfrm>
          <a:prstGeom prst="rect">
            <a:avLst/>
          </a:prstGeom>
          <a:noFill/>
          <a:ln>
            <a:noFill/>
          </a:ln>
        </p:spPr>
      </p:pic>
      <p:pic>
        <p:nvPicPr>
          <p:cNvPr id="204" name="Google Shape;204;g14fc2ef75be_0_1"/>
          <p:cNvPicPr preferRelativeResize="0"/>
          <p:nvPr/>
        </p:nvPicPr>
        <p:blipFill>
          <a:blip r:embed="rId13">
            <a:alphaModFix/>
          </a:blip>
          <a:stretch>
            <a:fillRect/>
          </a:stretch>
        </p:blipFill>
        <p:spPr>
          <a:xfrm>
            <a:off x="9335053" y="4266225"/>
            <a:ext cx="2370521" cy="1231500"/>
          </a:xfrm>
          <a:prstGeom prst="rect">
            <a:avLst/>
          </a:prstGeom>
          <a:noFill/>
          <a:ln>
            <a:noFill/>
          </a:ln>
        </p:spPr>
      </p:pic>
      <p:pic>
        <p:nvPicPr>
          <p:cNvPr id="205" name="Google Shape;205;g14fc2ef75be_0_1"/>
          <p:cNvPicPr preferRelativeResize="0"/>
          <p:nvPr/>
        </p:nvPicPr>
        <p:blipFill>
          <a:blip r:embed="rId14">
            <a:alphaModFix/>
          </a:blip>
          <a:stretch>
            <a:fillRect/>
          </a:stretch>
        </p:blipFill>
        <p:spPr>
          <a:xfrm>
            <a:off x="3188413" y="4648296"/>
            <a:ext cx="1687125" cy="59892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g18caa9bd03c_0_128" descr="Image 6"/>
          <p:cNvPicPr preferRelativeResize="0"/>
          <p:nvPr/>
        </p:nvPicPr>
        <p:blipFill rotWithShape="1">
          <a:blip r:embed="rId3">
            <a:alphaModFix/>
          </a:blip>
          <a:srcRect l="1978" r="1977"/>
          <a:stretch/>
        </p:blipFill>
        <p:spPr>
          <a:xfrm>
            <a:off x="0" y="0"/>
            <a:ext cx="12192001" cy="963303"/>
          </a:xfrm>
          <a:prstGeom prst="rect">
            <a:avLst/>
          </a:prstGeom>
          <a:noFill/>
          <a:ln>
            <a:noFill/>
          </a:ln>
        </p:spPr>
      </p:pic>
      <p:sp>
        <p:nvSpPr>
          <p:cNvPr id="211" name="Google Shape;211;g18caa9bd03c_0_128"/>
          <p:cNvSpPr txBox="1"/>
          <p:nvPr/>
        </p:nvSpPr>
        <p:spPr>
          <a:xfrm>
            <a:off x="364600" y="1135413"/>
            <a:ext cx="86439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F5496"/>
              </a:solidFill>
              <a:latin typeface="MuseoModerno"/>
              <a:ea typeface="MuseoModerno"/>
              <a:cs typeface="MuseoModerno"/>
              <a:sym typeface="MuseoModerno"/>
            </a:endParaRPr>
          </a:p>
        </p:txBody>
      </p:sp>
      <p:sp>
        <p:nvSpPr>
          <p:cNvPr id="212" name="Google Shape;212;g18caa9bd03c_0_128"/>
          <p:cNvSpPr txBox="1"/>
          <p:nvPr/>
        </p:nvSpPr>
        <p:spPr>
          <a:xfrm>
            <a:off x="159550" y="554775"/>
            <a:ext cx="7130700" cy="644788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dirty="0">
              <a:solidFill>
                <a:srgbClr val="2F5496"/>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s-AR" sz="2400" b="1" i="0" u="none" strike="noStrike" cap="none" dirty="0">
                <a:solidFill>
                  <a:schemeClr val="accent6"/>
                </a:solidFill>
                <a:latin typeface="MuseoModerno"/>
                <a:ea typeface="MuseoModerno"/>
                <a:cs typeface="MuseoModerno"/>
                <a:sym typeface="MuseoModerno"/>
              </a:rPr>
              <a:t>Planeta</a:t>
            </a:r>
          </a:p>
          <a:p>
            <a:pPr marL="0" marR="0" lvl="0" indent="0" algn="l" rtl="0">
              <a:lnSpc>
                <a:spcPct val="100000"/>
              </a:lnSpc>
              <a:spcBef>
                <a:spcPts val="0"/>
              </a:spcBef>
              <a:spcAft>
                <a:spcPts val="0"/>
              </a:spcAft>
              <a:buClr>
                <a:srgbClr val="000000"/>
              </a:buClr>
              <a:buSzPts val="2100"/>
              <a:buFont typeface="Arial"/>
              <a:buNone/>
            </a:pPr>
            <a:endParaRPr lang="es-AR" sz="2400" b="1" i="0" u="none" strike="noStrike" cap="none" dirty="0">
              <a:solidFill>
                <a:schemeClr val="accent6"/>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s-AR" sz="1700" b="1" i="0" u="none" strike="noStrike" cap="none" dirty="0">
                <a:solidFill>
                  <a:schemeClr val="dk1"/>
                </a:solidFill>
                <a:latin typeface="MuseoModerno"/>
                <a:ea typeface="MuseoModerno"/>
                <a:cs typeface="MuseoModerno"/>
                <a:sym typeface="MuseoModerno"/>
              </a:rPr>
              <a:t>Vínculo entre museo y planeta</a:t>
            </a:r>
          </a:p>
          <a:p>
            <a:pPr marL="0" marR="0" lvl="0" indent="0" algn="l" rtl="0">
              <a:lnSpc>
                <a:spcPct val="100000"/>
              </a:lnSpc>
              <a:spcBef>
                <a:spcPts val="0"/>
              </a:spcBef>
              <a:spcAft>
                <a:spcPts val="0"/>
              </a:spcAft>
              <a:buClr>
                <a:srgbClr val="000000"/>
              </a:buClr>
              <a:buSzPts val="2100"/>
              <a:buFont typeface="Arial"/>
              <a:buNone/>
            </a:pPr>
            <a:r>
              <a:rPr lang="es-AR" sz="1700" b="0" i="0" u="none" strike="noStrike" cap="none" dirty="0">
                <a:solidFill>
                  <a:schemeClr val="dk1"/>
                </a:solidFill>
                <a:latin typeface="MuseoModerno"/>
                <a:ea typeface="MuseoModerno"/>
                <a:cs typeface="MuseoModerno"/>
                <a:sym typeface="MuseoModerno"/>
              </a:rPr>
              <a:t>Contribuir a la toma de conciencia de empleados y visitantes sobre buenas prácticas sustentables</a:t>
            </a:r>
          </a:p>
          <a:p>
            <a:pPr marL="0" marR="0" lvl="0" indent="0" algn="l" rtl="0">
              <a:lnSpc>
                <a:spcPct val="100000"/>
              </a:lnSpc>
              <a:spcBef>
                <a:spcPts val="0"/>
              </a:spcBef>
              <a:spcAft>
                <a:spcPts val="0"/>
              </a:spcAft>
              <a:buClr>
                <a:srgbClr val="000000"/>
              </a:buClr>
              <a:buSzPts val="2100"/>
              <a:buFont typeface="Arial"/>
              <a:buNone/>
            </a:pPr>
            <a:endParaRPr lang="es-AR" sz="17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s-AR" sz="1600" b="1" i="0" u="none" strike="noStrike" cap="none" dirty="0">
                <a:solidFill>
                  <a:schemeClr val="dk1"/>
                </a:solidFill>
                <a:latin typeface="MuseoModerno"/>
                <a:ea typeface="MuseoModerno"/>
                <a:cs typeface="MuseoModerno"/>
                <a:sym typeface="MuseoModerno"/>
              </a:rPr>
              <a:t>Medición de la huella de carbono</a:t>
            </a:r>
          </a:p>
          <a:p>
            <a:pPr marL="0" marR="0" lvl="0" indent="0" algn="l" rtl="0">
              <a:lnSpc>
                <a:spcPct val="100000"/>
              </a:lnSpc>
              <a:spcBef>
                <a:spcPts val="0"/>
              </a:spcBef>
              <a:spcAft>
                <a:spcPts val="0"/>
              </a:spcAft>
              <a:buClr>
                <a:srgbClr val="000000"/>
              </a:buClr>
              <a:buSzPts val="2100"/>
              <a:buFont typeface="Arial"/>
              <a:buNone/>
            </a:pPr>
            <a:endParaRPr lang="es-AR" sz="16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s-AR" sz="1600" b="0" i="0" u="none" strike="noStrike" cap="none" dirty="0">
                <a:solidFill>
                  <a:schemeClr val="dk1"/>
                </a:solidFill>
                <a:latin typeface="MuseoModerno"/>
                <a:ea typeface="MuseoModerno"/>
                <a:cs typeface="MuseoModerno"/>
                <a:sym typeface="MuseoModerno"/>
              </a:rPr>
              <a:t>Durante 2022 se trabajó en la medición de la huella de carbono y se logró medir el alcance 1 y 2 mediante la calculadora de APRA: se llegó a 355 ton </a:t>
            </a:r>
            <a:r>
              <a:rPr lang="es-AR" sz="1600" b="0" i="0" u="none" strike="noStrike" cap="none" dirty="0" err="1">
                <a:solidFill>
                  <a:schemeClr val="dk1"/>
                </a:solidFill>
                <a:latin typeface="MuseoModerno"/>
                <a:ea typeface="MuseoModerno"/>
                <a:cs typeface="MuseoModerno"/>
                <a:sym typeface="MuseoModerno"/>
              </a:rPr>
              <a:t>C02eq</a:t>
            </a:r>
            <a:r>
              <a:rPr lang="es-AR" sz="1600" b="0" i="0" u="none" strike="noStrike" cap="none" dirty="0">
                <a:solidFill>
                  <a:schemeClr val="dk1"/>
                </a:solidFill>
                <a:latin typeface="MuseoModerno"/>
                <a:ea typeface="MuseoModerno"/>
                <a:cs typeface="MuseoModerno"/>
                <a:sym typeface="MuseoModerno"/>
              </a:rPr>
              <a:t> (combustible móvil, combustión fija, emisiones fugitivas y consumo de energía).</a:t>
            </a:r>
          </a:p>
          <a:p>
            <a:pPr marL="0" marR="0" lvl="0" indent="0" algn="l" rtl="0">
              <a:lnSpc>
                <a:spcPct val="100000"/>
              </a:lnSpc>
              <a:spcBef>
                <a:spcPts val="0"/>
              </a:spcBef>
              <a:spcAft>
                <a:spcPts val="0"/>
              </a:spcAft>
              <a:buClr>
                <a:srgbClr val="000000"/>
              </a:buClr>
              <a:buSzPts val="2100"/>
              <a:buFont typeface="Arial"/>
              <a:buNone/>
            </a:pPr>
            <a:endParaRPr lang="es-AR" sz="16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s-AR" sz="1600" b="0" i="0" u="none" strike="noStrike" cap="none" dirty="0">
                <a:solidFill>
                  <a:schemeClr val="dk1"/>
                </a:solidFill>
                <a:latin typeface="MuseoModerno"/>
                <a:ea typeface="MuseoModerno"/>
                <a:cs typeface="MuseoModerno"/>
                <a:sym typeface="MuseoModerno"/>
              </a:rPr>
              <a:t>Asimismo, se exploraron distintas calculadoras disponibles, ya que no todas calculan todo lo que genera carbono en un museo, y se optó por que cada área recopile la información para el cálculo del alcance 3 para procesarla y sacar la huella completa.</a:t>
            </a:r>
          </a:p>
          <a:p>
            <a:pPr marL="0" marR="0" lvl="0" indent="0" algn="l" rtl="0">
              <a:lnSpc>
                <a:spcPct val="100000"/>
              </a:lnSpc>
              <a:spcBef>
                <a:spcPts val="0"/>
              </a:spcBef>
              <a:spcAft>
                <a:spcPts val="0"/>
              </a:spcAft>
              <a:buClr>
                <a:srgbClr val="000000"/>
              </a:buClr>
              <a:buSzPts val="2100"/>
              <a:buFont typeface="Arial"/>
              <a:buNone/>
            </a:pPr>
            <a:endParaRPr lang="es-AR" sz="21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endParaRPr sz="21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endParaRPr sz="2100" b="1" i="0" u="none" strike="noStrike" cap="none" dirty="0">
              <a:solidFill>
                <a:schemeClr val="dk1"/>
              </a:solidFill>
              <a:latin typeface="MuseoModerno"/>
              <a:ea typeface="MuseoModerno"/>
              <a:cs typeface="MuseoModerno"/>
              <a:sym typeface="MuseoModerno"/>
            </a:endParaRPr>
          </a:p>
        </p:txBody>
      </p:sp>
      <p:pic>
        <p:nvPicPr>
          <p:cNvPr id="213" name="Google Shape;213;g18caa9bd03c_0_128" descr="Image 7"/>
          <p:cNvPicPr preferRelativeResize="0"/>
          <p:nvPr/>
        </p:nvPicPr>
        <p:blipFill rotWithShape="1">
          <a:blip r:embed="rId4">
            <a:alphaModFix/>
          </a:blip>
          <a:srcRect/>
          <a:stretch/>
        </p:blipFill>
        <p:spPr>
          <a:xfrm>
            <a:off x="459553" y="6217595"/>
            <a:ext cx="954595" cy="334998"/>
          </a:xfrm>
          <a:prstGeom prst="rect">
            <a:avLst/>
          </a:prstGeom>
          <a:noFill/>
          <a:ln>
            <a:noFill/>
          </a:ln>
        </p:spPr>
      </p:pic>
      <p:pic>
        <p:nvPicPr>
          <p:cNvPr id="214" name="Google Shape;214;g18caa9bd03c_0_128"/>
          <p:cNvPicPr preferRelativeResize="0"/>
          <p:nvPr/>
        </p:nvPicPr>
        <p:blipFill rotWithShape="1">
          <a:blip r:embed="rId5">
            <a:alphaModFix/>
          </a:blip>
          <a:srcRect l="38015" t="14368" r="20563" b="4906"/>
          <a:stretch/>
        </p:blipFill>
        <p:spPr>
          <a:xfrm>
            <a:off x="7290100" y="1148775"/>
            <a:ext cx="4160050" cy="4560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17a86f1dbc1_0_589"/>
          <p:cNvSpPr txBox="1"/>
          <p:nvPr/>
        </p:nvSpPr>
        <p:spPr>
          <a:xfrm>
            <a:off x="891250" y="1903325"/>
            <a:ext cx="8700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pic>
        <p:nvPicPr>
          <p:cNvPr id="220" name="Google Shape;220;g17a86f1dbc1_0_589"/>
          <p:cNvPicPr preferRelativeResize="0"/>
          <p:nvPr/>
        </p:nvPicPr>
        <p:blipFill rotWithShape="1">
          <a:blip r:embed="rId3">
            <a:alphaModFix/>
          </a:blip>
          <a:srcRect l="18791" t="45291" r="58802" b="36517"/>
          <a:stretch/>
        </p:blipFill>
        <p:spPr>
          <a:xfrm>
            <a:off x="5317750" y="272823"/>
            <a:ext cx="2295902" cy="1166848"/>
          </a:xfrm>
          <a:prstGeom prst="rect">
            <a:avLst/>
          </a:prstGeom>
          <a:noFill/>
          <a:ln>
            <a:noFill/>
          </a:ln>
        </p:spPr>
      </p:pic>
      <p:sp>
        <p:nvSpPr>
          <p:cNvPr id="221" name="Google Shape;221;g17a86f1dbc1_0_589"/>
          <p:cNvSpPr txBox="1"/>
          <p:nvPr/>
        </p:nvSpPr>
        <p:spPr>
          <a:xfrm>
            <a:off x="324775" y="809850"/>
            <a:ext cx="11564400" cy="68018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dirty="0">
                <a:solidFill>
                  <a:schemeClr val="dk1"/>
                </a:solidFill>
                <a:latin typeface="MuseoModerno Medium"/>
                <a:ea typeface="MuseoModerno Medium"/>
                <a:cs typeface="MuseoModerno Medium"/>
                <a:sym typeface="MuseoModerno Medium"/>
              </a:rPr>
              <a:t>Acciones internas</a:t>
            </a:r>
          </a:p>
          <a:p>
            <a:pPr marL="0" marR="0" lvl="0" indent="0" algn="l" rtl="0">
              <a:lnSpc>
                <a:spcPct val="100000"/>
              </a:lnSpc>
              <a:spcBef>
                <a:spcPts val="0"/>
              </a:spcBef>
              <a:spcAft>
                <a:spcPts val="0"/>
              </a:spcAft>
              <a:buClr>
                <a:srgbClr val="000000"/>
              </a:buClr>
              <a:buSzPts val="1600"/>
              <a:buFont typeface="Arial"/>
              <a:buNone/>
            </a:pPr>
            <a:endParaRPr lang="es-AR" sz="16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4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Se tomó contacto con APRA para desarrollar proyectos en conjunto; el primero fue el recambio de las luminarias del museo a LED. Se realizó la medición de la huella de carbono alcances 1 y 2 que permite iniciar el proceso de mitigación de la huella, mientras se mide el alcance 3. </a:t>
            </a:r>
          </a:p>
          <a:p>
            <a:pPr marL="0" marR="0" lvl="0" indent="0" algn="l" rtl="0">
              <a:lnSpc>
                <a:spcPct val="100000"/>
              </a:lnSpc>
              <a:spcBef>
                <a:spcPts val="0"/>
              </a:spcBef>
              <a:spcAft>
                <a:spcPts val="0"/>
              </a:spcAft>
              <a:buClr>
                <a:srgbClr val="000000"/>
              </a:buClr>
              <a:buSzPts val="14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4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Los residuos se separan en basura y reciclado en todo el edificio. Se trabaja con una cooperativa de recolectores para el retiro del papel y cartón. Se usan contenedores verdes para plástico, vidrio y metales. Se promueve la reducción del consumo de papel en los equipos. Se incorporaron bolsas de tela en la tienda. Está en proceso el cambio de las bolsas de plástico por bolsas biodegradables.</a:t>
            </a:r>
          </a:p>
          <a:p>
            <a:pPr marL="0" marR="0" lvl="0" indent="0" algn="l" rtl="0">
              <a:lnSpc>
                <a:spcPct val="100000"/>
              </a:lnSpc>
              <a:spcBef>
                <a:spcPts val="0"/>
              </a:spcBef>
              <a:spcAft>
                <a:spcPts val="0"/>
              </a:spcAft>
              <a:buClr>
                <a:srgbClr val="000000"/>
              </a:buClr>
              <a:buSzPts val="14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lvl="0">
              <a:buSzPts val="1400"/>
            </a:pPr>
            <a:r>
              <a:rPr lang="es-AR" sz="1400" b="0" i="0" u="none" strike="noStrike" cap="none" dirty="0">
                <a:solidFill>
                  <a:schemeClr val="dk1"/>
                </a:solidFill>
                <a:latin typeface="MuseoModerno Medium"/>
                <a:ea typeface="MuseoModerno Medium"/>
                <a:cs typeface="MuseoModerno Medium"/>
                <a:sym typeface="MuseoModerno Medium"/>
              </a:rPr>
              <a:t>En 2022 se inici</a:t>
            </a:r>
            <a:r>
              <a:rPr lang="es-AR" dirty="0">
                <a:solidFill>
                  <a:schemeClr val="dk1"/>
                </a:solidFill>
                <a:latin typeface="MuseoModerno Medium"/>
                <a:ea typeface="MuseoModerno Medium"/>
                <a:cs typeface="MuseoModerno Medium"/>
                <a:sym typeface="MuseoModerno Medium"/>
              </a:rPr>
              <a:t>ó</a:t>
            </a:r>
            <a:r>
              <a:rPr lang="es-AR" sz="1400" b="0" i="0" u="none" strike="noStrike" cap="none" dirty="0">
                <a:solidFill>
                  <a:schemeClr val="dk1"/>
                </a:solidFill>
                <a:latin typeface="MuseoModerno Medium"/>
                <a:ea typeface="MuseoModerno Medium"/>
                <a:cs typeface="MuseoModerno Medium"/>
                <a:sym typeface="MuseoModerno Medium"/>
              </a:rPr>
              <a:t> el proceso de autodiagnóstico para certificar con la Eco </a:t>
            </a:r>
            <a:r>
              <a:rPr lang="es-AR" dirty="0">
                <a:solidFill>
                  <a:schemeClr val="dk1"/>
                </a:solidFill>
                <a:latin typeface="MuseoModerno Medium"/>
                <a:ea typeface="MuseoModerno Medium"/>
                <a:cs typeface="MuseoModerno Medium"/>
                <a:sym typeface="MuseoModerno Medium"/>
              </a:rPr>
              <a:t>I</a:t>
            </a:r>
            <a:r>
              <a:rPr lang="es-AR" sz="1400" b="0" i="0" u="none" strike="noStrike" cap="none" dirty="0">
                <a:solidFill>
                  <a:schemeClr val="dk1"/>
                </a:solidFill>
                <a:latin typeface="MuseoModerno Medium"/>
                <a:ea typeface="MuseoModerno Medium"/>
                <a:cs typeface="MuseoModerno Medium"/>
                <a:sym typeface="MuseoModerno Medium"/>
              </a:rPr>
              <a:t>nsignia, un sello global en el que </a:t>
            </a:r>
            <a:r>
              <a:rPr lang="es-AR" dirty="0">
                <a:solidFill>
                  <a:schemeClr val="dk1"/>
                </a:solidFill>
                <a:latin typeface="MuseoModerno Medium"/>
                <a:ea typeface="MuseoModerno Medium"/>
                <a:cs typeface="MuseoModerno Medium"/>
                <a:sym typeface="MuseoModerno Medium"/>
              </a:rPr>
              <a:t>se presenta cada organización. </a:t>
            </a:r>
            <a:r>
              <a:rPr lang="es-AR" sz="1400" b="0" i="0" u="none" strike="noStrike" cap="none" dirty="0">
                <a:solidFill>
                  <a:schemeClr val="dk1"/>
                </a:solidFill>
                <a:latin typeface="MuseoModerno Medium"/>
                <a:ea typeface="MuseoModerno Medium"/>
                <a:cs typeface="MuseoModerno Medium"/>
                <a:sym typeface="MuseoModerno Medium"/>
              </a:rPr>
              <a:t>Para certificarse hay que superar el 70% de los requisitos para los 5 ejes (agua, energía, residuos, insumos, gestión ambiental). </a:t>
            </a:r>
          </a:p>
          <a:p>
            <a:pPr marL="0" marR="0" lvl="0" indent="0" algn="l" rtl="0">
              <a:lnSpc>
                <a:spcPct val="100000"/>
              </a:lnSpc>
              <a:spcBef>
                <a:spcPts val="0"/>
              </a:spcBef>
              <a:spcAft>
                <a:spcPts val="0"/>
              </a:spcAft>
              <a:buClr>
                <a:srgbClr val="000000"/>
              </a:buClr>
              <a:buSzPts val="14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4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Medición del uso del agua: gestión del uso eficiente del agua en el museo mediante el sistema BMS</a:t>
            </a:r>
          </a:p>
          <a:p>
            <a:pPr marL="0" marR="0" lvl="0" indent="0" algn="l" rtl="0">
              <a:lnSpc>
                <a:spcPct val="100000"/>
              </a:lnSpc>
              <a:spcBef>
                <a:spcPts val="0"/>
              </a:spcBef>
              <a:spcAft>
                <a:spcPts val="0"/>
              </a:spcAft>
              <a:buClr>
                <a:schemeClr val="dk1"/>
              </a:buClr>
              <a:buSzPts val="11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El desafío de la acción transformadora desde la educación:</a:t>
            </a:r>
          </a:p>
          <a:p>
            <a:pPr marL="457200" marR="0" lvl="0" indent="-317500" algn="l" rtl="0">
              <a:lnSpc>
                <a:spcPct val="100000"/>
              </a:lnSpc>
              <a:spcBef>
                <a:spcPts val="0"/>
              </a:spcBef>
              <a:spcAft>
                <a:spcPts val="0"/>
              </a:spcAft>
              <a:buClr>
                <a:schemeClr val="dk1"/>
              </a:buClr>
              <a:buSzPts val="1400"/>
              <a:buFont typeface="MuseoModerno Medium"/>
              <a:buChar char="●"/>
            </a:pPr>
            <a:endParaRPr lang="es-AR" sz="1400" b="0" i="0" u="none" strike="noStrike" cap="none" dirty="0">
              <a:solidFill>
                <a:schemeClr val="dk1"/>
              </a:solidFill>
              <a:latin typeface="MuseoModerno Medium"/>
              <a:ea typeface="MuseoModerno Medium"/>
              <a:cs typeface="MuseoModerno Medium"/>
              <a:sym typeface="MuseoModerno Medium"/>
            </a:endParaRP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Talleres y recorridos con perspectiva ambiental </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Articulación con servicios públicos de salud mental y huertas comunitarias (Vivera Orgánica-Yungas)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Articulación con Fundación Casa Rafael y S.O.S infantil</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Comprensión sobre cuál es el problema: La Boca como barrio que no le da la espalda al río </a:t>
            </a:r>
          </a:p>
          <a:p>
            <a:pPr marL="914400" lvl="1" indent="-317500">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Proyecto con Casa Rafael: acciones situadas contextuales que resignifiquen </a:t>
            </a:r>
            <a:r>
              <a:rPr lang="es-AR" dirty="0">
                <a:solidFill>
                  <a:schemeClr val="dk1"/>
                </a:solidFill>
                <a:latin typeface="MuseoModerno Medium"/>
                <a:ea typeface="MuseoModerno Medium"/>
                <a:cs typeface="MuseoModerno Medium"/>
                <a:sym typeface="MuseoModerno Medium"/>
              </a:rPr>
              <a:t>el entorno desde </a:t>
            </a:r>
            <a:r>
              <a:rPr lang="es-AR" sz="1400" b="0" i="0" u="none" strike="noStrike" cap="none" dirty="0">
                <a:solidFill>
                  <a:schemeClr val="dk1"/>
                </a:solidFill>
                <a:latin typeface="MuseoModerno Medium"/>
                <a:ea typeface="MuseoModerno Medium"/>
                <a:cs typeface="MuseoModerno Medium"/>
                <a:sym typeface="MuseoModerno Medium"/>
              </a:rPr>
              <a:t>las prácticas artísticas educativas</a:t>
            </a:r>
          </a:p>
          <a:p>
            <a:pPr marL="457200" marR="0" lvl="0"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Articulación con Escuelas Verdes</a:t>
            </a:r>
          </a:p>
          <a:p>
            <a:pPr marL="914400" marR="0" lvl="1" indent="-317500" algn="l" rtl="0">
              <a:lnSpc>
                <a:spcPct val="100000"/>
              </a:lnSpc>
              <a:spcBef>
                <a:spcPts val="0"/>
              </a:spcBef>
              <a:spcAft>
                <a:spcPts val="0"/>
              </a:spcAft>
              <a:buClr>
                <a:schemeClr val="dk1"/>
              </a:buClr>
              <a:buSzPts val="1400"/>
              <a:buFont typeface="MuseoModerno Medium"/>
              <a:buChar char="○"/>
            </a:pPr>
            <a:r>
              <a:rPr lang="es-AR" sz="1400" b="0" i="0" u="none" strike="noStrike" cap="none" dirty="0">
                <a:solidFill>
                  <a:schemeClr val="dk1"/>
                </a:solidFill>
                <a:latin typeface="MuseoModerno Medium"/>
                <a:ea typeface="MuseoModerno Medium"/>
                <a:cs typeface="MuseoModerno Medium"/>
                <a:sym typeface="MuseoModerno Medium"/>
              </a:rPr>
              <a:t>Diseño y planificación de capacitación del equipo para el desarrollo de proyectos con escuelas que resulten concientizadores y transformadores del ambiente</a:t>
            </a:r>
          </a:p>
          <a:p>
            <a:pPr marL="91440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MuseoModerno Medium"/>
              <a:ea typeface="MuseoModerno Medium"/>
              <a:cs typeface="MuseoModerno Medium"/>
              <a:sym typeface="MuseoModerno Medium"/>
            </a:endParaRPr>
          </a:p>
          <a:p>
            <a:pPr marL="45720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MuseoModerno"/>
              <a:ea typeface="MuseoModerno"/>
              <a:cs typeface="MuseoModerno"/>
              <a:sym typeface="MuseoModerno"/>
            </a:endParaRPr>
          </a:p>
        </p:txBody>
      </p:sp>
      <p:pic>
        <p:nvPicPr>
          <p:cNvPr id="222" name="Google Shape;222;g17a86f1dbc1_0_589"/>
          <p:cNvPicPr preferRelativeResize="0"/>
          <p:nvPr/>
        </p:nvPicPr>
        <p:blipFill rotWithShape="1">
          <a:blip r:embed="rId4">
            <a:alphaModFix/>
          </a:blip>
          <a:srcRect/>
          <a:stretch/>
        </p:blipFill>
        <p:spPr>
          <a:xfrm>
            <a:off x="7981600" y="268338"/>
            <a:ext cx="1076975" cy="1076975"/>
          </a:xfrm>
          <a:prstGeom prst="rect">
            <a:avLst/>
          </a:prstGeom>
          <a:noFill/>
          <a:ln>
            <a:noFill/>
          </a:ln>
        </p:spPr>
      </p:pic>
      <p:sp>
        <p:nvSpPr>
          <p:cNvPr id="223" name="Google Shape;223;g17a86f1dbc1_0_589"/>
          <p:cNvSpPr txBox="1"/>
          <p:nvPr/>
        </p:nvSpPr>
        <p:spPr>
          <a:xfrm>
            <a:off x="324775" y="272825"/>
            <a:ext cx="77154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accent6"/>
                </a:solidFill>
                <a:latin typeface="MuseoModerno"/>
                <a:ea typeface="MuseoModerno"/>
                <a:cs typeface="MuseoModerno"/>
                <a:sym typeface="MuseoModerno"/>
              </a:rPr>
              <a:t>Planeta</a:t>
            </a:r>
            <a:r>
              <a:rPr lang="en-US" sz="1800" b="0" i="0" u="none" strike="noStrike" cap="none" dirty="0">
                <a:solidFill>
                  <a:srgbClr val="2F5496"/>
                </a:solidFill>
                <a:latin typeface="MuseoModerno"/>
                <a:ea typeface="MuseoModerno"/>
                <a:cs typeface="MuseoModerno"/>
                <a:sym typeface="MuseoModerno"/>
              </a:rPr>
              <a:t> </a:t>
            </a:r>
            <a:endParaRPr sz="1800" b="0" i="0" u="none" strike="noStrike" cap="none" dirty="0">
              <a:solidFill>
                <a:srgbClr val="2F5496"/>
              </a:solidFill>
              <a:latin typeface="MuseoModerno"/>
              <a:ea typeface="MuseoModerno"/>
              <a:cs typeface="MuseoModerno"/>
              <a:sym typeface="MuseoModerno"/>
            </a:endParaRPr>
          </a:p>
        </p:txBody>
      </p:sp>
      <p:pic>
        <p:nvPicPr>
          <p:cNvPr id="224" name="Google Shape;224;g17a86f1dbc1_0_589"/>
          <p:cNvPicPr preferRelativeResize="0"/>
          <p:nvPr/>
        </p:nvPicPr>
        <p:blipFill rotWithShape="1">
          <a:blip r:embed="rId5">
            <a:alphaModFix/>
          </a:blip>
          <a:srcRect/>
          <a:stretch/>
        </p:blipFill>
        <p:spPr>
          <a:xfrm>
            <a:off x="9426525" y="272813"/>
            <a:ext cx="1068025" cy="1068025"/>
          </a:xfrm>
          <a:prstGeom prst="rect">
            <a:avLst/>
          </a:prstGeom>
          <a:noFill/>
          <a:ln>
            <a:noFill/>
          </a:ln>
        </p:spPr>
      </p:pic>
      <p:pic>
        <p:nvPicPr>
          <p:cNvPr id="225" name="Google Shape;225;g17a86f1dbc1_0_589"/>
          <p:cNvPicPr preferRelativeResize="0"/>
          <p:nvPr/>
        </p:nvPicPr>
        <p:blipFill rotWithShape="1">
          <a:blip r:embed="rId6">
            <a:alphaModFix/>
          </a:blip>
          <a:srcRect/>
          <a:stretch/>
        </p:blipFill>
        <p:spPr>
          <a:xfrm>
            <a:off x="10604375" y="255750"/>
            <a:ext cx="1102150" cy="1102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17a86f1dbc1_0_571"/>
          <p:cNvSpPr txBox="1"/>
          <p:nvPr/>
        </p:nvSpPr>
        <p:spPr>
          <a:xfrm>
            <a:off x="60425" y="610625"/>
            <a:ext cx="6253800" cy="5555327"/>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rgbClr val="9900FF"/>
                </a:solidFill>
                <a:latin typeface="MuseoModerno"/>
                <a:ea typeface="MuseoModerno"/>
                <a:cs typeface="MuseoModerno"/>
                <a:sym typeface="MuseoModerno"/>
              </a:rPr>
              <a:t>Programación </a:t>
            </a:r>
            <a:endParaRPr sz="2200" b="1" i="0" u="none" strike="noStrike" cap="none" dirty="0">
              <a:solidFill>
                <a:srgbClr val="9900FF"/>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600"/>
              <a:buFont typeface="Arial"/>
              <a:buNone/>
            </a:pPr>
            <a:r>
              <a:rPr lang="es-AR" sz="1600" b="0" i="0" u="none" strike="noStrike" cap="none" dirty="0">
                <a:solidFill>
                  <a:schemeClr val="dk1"/>
                </a:solidFill>
                <a:latin typeface="MuseoModerno Medium"/>
                <a:ea typeface="MuseoModerno Medium"/>
                <a:cs typeface="MuseoModerno Medium"/>
                <a:sym typeface="MuseoModerno Medium"/>
              </a:rPr>
              <a:t>Producción de exposiciones que impactan en la vida de las personas como base conceptual para el desarrollo de proyectos transformadores. (</a:t>
            </a:r>
            <a:r>
              <a:rPr lang="es-AR" sz="1600" dirty="0">
                <a:solidFill>
                  <a:schemeClr val="dk1"/>
                </a:solidFill>
                <a:latin typeface="MuseoModerno Medium"/>
                <a:ea typeface="MuseoModerno Medium"/>
                <a:cs typeface="MuseoModerno Medium"/>
                <a:sym typeface="MuseoModerno Medium"/>
              </a:rPr>
              <a:t>V</a:t>
            </a:r>
            <a:r>
              <a:rPr lang="es-AR" sz="1600" b="0" i="0" u="none" strike="noStrike" cap="none" dirty="0">
                <a:solidFill>
                  <a:schemeClr val="dk1"/>
                </a:solidFill>
                <a:latin typeface="MuseoModerno Medium"/>
                <a:ea typeface="MuseoModerno Medium"/>
                <a:cs typeface="MuseoModerno Medium"/>
                <a:sym typeface="MuseoModerno Medium"/>
              </a:rPr>
              <a:t>er </a:t>
            </a:r>
            <a:r>
              <a:rPr lang="es-AR" sz="1600" b="0" i="0" u="none" strike="noStrike" cap="none" dirty="0">
                <a:solidFill>
                  <a:schemeClr val="tx1"/>
                </a:solidFill>
                <a:latin typeface="MuseoModerno Medium"/>
                <a:ea typeface="MuseoModerno Medium"/>
                <a:cs typeface="MuseoModerno Medium"/>
                <a:sym typeface="MuseoModerno Medium"/>
              </a:rPr>
              <a:t>detalle de la OMS). </a:t>
            </a:r>
          </a:p>
          <a:p>
            <a:pPr marL="0" marR="0" lvl="0" indent="0" algn="l" rtl="0">
              <a:lnSpc>
                <a:spcPct val="100000"/>
              </a:lnSpc>
              <a:spcBef>
                <a:spcPts val="0"/>
              </a:spcBef>
              <a:spcAft>
                <a:spcPts val="0"/>
              </a:spcAft>
              <a:buClr>
                <a:srgbClr val="000000"/>
              </a:buClr>
              <a:buSzPts val="1800"/>
              <a:buFont typeface="Arial"/>
              <a:buNone/>
            </a:pPr>
            <a:endParaRPr lang="es-AR" sz="1800" b="0" i="0" u="none" strike="noStrike" cap="none" dirty="0">
              <a:solidFill>
                <a:schemeClr val="dk1"/>
              </a:solidFill>
              <a:latin typeface="MuseoModerno Medium"/>
              <a:ea typeface="MuseoModerno Medium"/>
              <a:cs typeface="MuseoModerno Medium"/>
              <a:sym typeface="MuseoModerno Medium"/>
            </a:endParaRPr>
          </a:p>
          <a:p>
            <a:pPr lvl="0">
              <a:buClr>
                <a:schemeClr val="dk1"/>
              </a:buClr>
              <a:buSzPts val="1100"/>
            </a:pPr>
            <a:r>
              <a:rPr lang="es-AR" sz="1600" b="1" dirty="0">
                <a:solidFill>
                  <a:schemeClr val="dk1"/>
                </a:solidFill>
                <a:latin typeface="MuseoModerno"/>
                <a:ea typeface="MuseoModerno"/>
                <a:cs typeface="MuseoModerno"/>
                <a:sym typeface="MuseoModerno"/>
              </a:rPr>
              <a:t>Misión/Visión</a:t>
            </a:r>
            <a:endParaRPr lang="es-AR" sz="16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chemeClr val="dk1"/>
              </a:buClr>
              <a:buSzPts val="11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11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Un museo para todos; un museo inclusivo que contempla la mirada de identidad, género y etnia</a:t>
            </a:r>
          </a:p>
          <a:p>
            <a:pPr marL="0" marR="0" lvl="0" indent="0" algn="l" rtl="0">
              <a:lnSpc>
                <a:spcPct val="100000"/>
              </a:lnSpc>
              <a:spcBef>
                <a:spcPts val="0"/>
              </a:spcBef>
              <a:spcAft>
                <a:spcPts val="0"/>
              </a:spcAft>
              <a:buClr>
                <a:schemeClr val="dk1"/>
              </a:buClr>
              <a:buSzPts val="11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11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Programación que incluye más de 32 exposiciones con perspectiva de género y etnia desde 2015  </a:t>
            </a:r>
          </a:p>
          <a:p>
            <a:pPr marL="0" marR="0" lvl="0" indent="0" algn="l" rtl="0">
              <a:lnSpc>
                <a:spcPct val="100000"/>
              </a:lnSpc>
              <a:spcBef>
                <a:spcPts val="0"/>
              </a:spcBef>
              <a:spcAft>
                <a:spcPts val="0"/>
              </a:spcAft>
              <a:buClr>
                <a:schemeClr val="dk1"/>
              </a:buClr>
              <a:buSzPts val="1100"/>
              <a:buFont typeface="Arial"/>
              <a:buNone/>
            </a:pPr>
            <a:endParaRPr lang="es-AR" sz="14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400"/>
              <a:buFont typeface="Arial"/>
              <a:buNone/>
            </a:pPr>
            <a:r>
              <a:rPr lang="es-AR" sz="1400" b="0" i="0" u="none" strike="noStrike" cap="none" dirty="0">
                <a:solidFill>
                  <a:schemeClr val="dk1"/>
                </a:solidFill>
                <a:latin typeface="MuseoModerno Medium"/>
                <a:ea typeface="MuseoModerno Medium"/>
                <a:cs typeface="MuseoModerno Medium"/>
                <a:sym typeface="MuseoModerno Medium"/>
              </a:rPr>
              <a:t>Mejorar la educación, la sensibilización y la capacidad humana e institucional respecto de la igualdad, perspectiva de género,  identidad y etnia</a:t>
            </a:r>
          </a:p>
          <a:p>
            <a:pPr marL="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sym typeface="Arial"/>
            </a:endParaRPr>
          </a:p>
          <a:p>
            <a:pPr marL="0" marR="0" lvl="0" indent="0" algn="l" rtl="0">
              <a:lnSpc>
                <a:spcPct val="100000"/>
              </a:lnSpc>
              <a:spcBef>
                <a:spcPts val="0"/>
              </a:spcBef>
              <a:spcAft>
                <a:spcPts val="0"/>
              </a:spcAft>
              <a:buClr>
                <a:srgbClr val="000000"/>
              </a:buClr>
              <a:buSzPts val="1300"/>
              <a:buFont typeface="Arial"/>
              <a:buNone/>
            </a:pPr>
            <a:endParaRPr lang="es-AR" sz="1300" b="0" i="0" u="none" strike="noStrike" cap="none" dirty="0">
              <a:solidFill>
                <a:srgbClr val="2F5496"/>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2F5496"/>
              </a:solidFill>
              <a:latin typeface="MuseoModerno Medium"/>
              <a:ea typeface="MuseoModerno Medium"/>
              <a:cs typeface="MuseoModerno Medium"/>
              <a:sym typeface="MuseoModerno Medium"/>
            </a:endParaRPr>
          </a:p>
        </p:txBody>
      </p:sp>
      <p:pic>
        <p:nvPicPr>
          <p:cNvPr id="232" name="Google Shape;232;g17a86f1dbc1_0_571"/>
          <p:cNvPicPr preferRelativeResize="0"/>
          <p:nvPr/>
        </p:nvPicPr>
        <p:blipFill rotWithShape="1">
          <a:blip r:embed="rId3">
            <a:alphaModFix/>
          </a:blip>
          <a:srcRect/>
          <a:stretch/>
        </p:blipFill>
        <p:spPr>
          <a:xfrm>
            <a:off x="7749600" y="249775"/>
            <a:ext cx="1103700" cy="1103700"/>
          </a:xfrm>
          <a:prstGeom prst="rect">
            <a:avLst/>
          </a:prstGeom>
          <a:noFill/>
          <a:ln>
            <a:noFill/>
          </a:ln>
        </p:spPr>
      </p:pic>
      <p:pic>
        <p:nvPicPr>
          <p:cNvPr id="233" name="Google Shape;233;g17a86f1dbc1_0_571"/>
          <p:cNvPicPr preferRelativeResize="0"/>
          <p:nvPr/>
        </p:nvPicPr>
        <p:blipFill rotWithShape="1">
          <a:blip r:embed="rId4">
            <a:alphaModFix/>
          </a:blip>
          <a:srcRect/>
          <a:stretch/>
        </p:blipFill>
        <p:spPr>
          <a:xfrm>
            <a:off x="9263775" y="249775"/>
            <a:ext cx="1103700" cy="1103700"/>
          </a:xfrm>
          <a:prstGeom prst="rect">
            <a:avLst/>
          </a:prstGeom>
          <a:noFill/>
          <a:ln>
            <a:noFill/>
          </a:ln>
        </p:spPr>
      </p:pic>
      <p:pic>
        <p:nvPicPr>
          <p:cNvPr id="234" name="Google Shape;234;g17a86f1dbc1_0_571"/>
          <p:cNvPicPr preferRelativeResize="0"/>
          <p:nvPr/>
        </p:nvPicPr>
        <p:blipFill rotWithShape="1">
          <a:blip r:embed="rId5">
            <a:alphaModFix/>
          </a:blip>
          <a:srcRect/>
          <a:stretch/>
        </p:blipFill>
        <p:spPr>
          <a:xfrm>
            <a:off x="6839325" y="1873675"/>
            <a:ext cx="5071350" cy="33825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g14c7737254a_0_0" descr="Image 6"/>
          <p:cNvPicPr preferRelativeResize="0"/>
          <p:nvPr/>
        </p:nvPicPr>
        <p:blipFill rotWithShape="1">
          <a:blip r:embed="rId3">
            <a:alphaModFix/>
          </a:blip>
          <a:srcRect l="1978" r="1977"/>
          <a:stretch/>
        </p:blipFill>
        <p:spPr>
          <a:xfrm>
            <a:off x="0" y="0"/>
            <a:ext cx="12192001" cy="963303"/>
          </a:xfrm>
          <a:prstGeom prst="rect">
            <a:avLst/>
          </a:prstGeom>
          <a:noFill/>
          <a:ln>
            <a:noFill/>
          </a:ln>
        </p:spPr>
      </p:pic>
      <p:sp>
        <p:nvSpPr>
          <p:cNvPr id="240" name="Google Shape;240;g14c7737254a_0_0"/>
          <p:cNvSpPr txBox="1"/>
          <p:nvPr/>
        </p:nvSpPr>
        <p:spPr>
          <a:xfrm>
            <a:off x="364600" y="1135413"/>
            <a:ext cx="86439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F5496"/>
              </a:solidFill>
              <a:latin typeface="MuseoModerno"/>
              <a:ea typeface="MuseoModerno"/>
              <a:cs typeface="MuseoModerno"/>
              <a:sym typeface="MuseoModerno"/>
            </a:endParaRPr>
          </a:p>
        </p:txBody>
      </p:sp>
      <p:sp>
        <p:nvSpPr>
          <p:cNvPr id="241" name="Google Shape;241;g14c7737254a_0_0"/>
          <p:cNvSpPr txBox="1"/>
          <p:nvPr/>
        </p:nvSpPr>
        <p:spPr>
          <a:xfrm>
            <a:off x="232250" y="1135425"/>
            <a:ext cx="5869500" cy="1970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200" b="1" i="0" u="none" strike="noStrike" cap="none" dirty="0">
                <a:solidFill>
                  <a:srgbClr val="9900FF"/>
                </a:solidFill>
                <a:latin typeface="MuseoModerno"/>
                <a:ea typeface="MuseoModerno"/>
                <a:cs typeface="MuseoModerno"/>
                <a:sym typeface="MuseoModerno"/>
              </a:rPr>
              <a:t>Programación </a:t>
            </a:r>
            <a:endParaRPr sz="2200" b="1" i="0" u="none" strike="noStrike" cap="none" dirty="0">
              <a:solidFill>
                <a:srgbClr val="9900FF"/>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endParaRPr sz="2000" b="1"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n-US" sz="1800" b="0" i="0" u="none" strike="noStrike" cap="none" dirty="0">
                <a:solidFill>
                  <a:schemeClr val="dk1"/>
                </a:solidFill>
                <a:latin typeface="MuseoModerno"/>
                <a:ea typeface="MuseoModerno"/>
                <a:cs typeface="MuseoModerno"/>
                <a:sym typeface="MuseoModerno"/>
              </a:rPr>
              <a:t>2022 </a:t>
            </a:r>
            <a:r>
              <a:rPr lang="en-US" sz="1800" b="0" i="1" u="none" strike="noStrike" cap="none" dirty="0">
                <a:solidFill>
                  <a:schemeClr val="dk1"/>
                </a:solidFill>
                <a:latin typeface="MuseoModerno"/>
                <a:ea typeface="MuseoModerno"/>
                <a:cs typeface="MuseoModerno"/>
                <a:sym typeface="MuseoModerno"/>
              </a:rPr>
              <a:t>Un día en la Tierra</a:t>
            </a:r>
            <a:r>
              <a:rPr lang="en-US" sz="1800" b="0" i="0" u="none" strike="noStrike" cap="none" dirty="0">
                <a:solidFill>
                  <a:schemeClr val="dk1"/>
                </a:solidFill>
                <a:latin typeface="MuseoModerno"/>
                <a:ea typeface="MuseoModerno"/>
                <a:cs typeface="MuseoModerno"/>
                <a:sym typeface="MuseoModerno"/>
              </a:rPr>
              <a:t>, 11 exposiciones </a:t>
            </a:r>
            <a:endParaRPr sz="18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endParaRPr sz="18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n-US" sz="1800" b="0" i="0" u="none" strike="noStrike" cap="none" dirty="0">
                <a:solidFill>
                  <a:schemeClr val="dk1"/>
                </a:solidFill>
                <a:latin typeface="MuseoModerno"/>
                <a:ea typeface="MuseoModerno"/>
                <a:cs typeface="MuseoModerno"/>
                <a:sym typeface="MuseoModerno"/>
              </a:rPr>
              <a:t> </a:t>
            </a:r>
            <a:endParaRPr sz="18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2100"/>
              <a:buFont typeface="Arial"/>
              <a:buNone/>
            </a:pPr>
            <a:r>
              <a:rPr lang="en-US" sz="2000" b="0" i="0" u="none" strike="noStrike" cap="none" dirty="0">
                <a:solidFill>
                  <a:schemeClr val="dk1"/>
                </a:solidFill>
                <a:latin typeface="MuseoModerno"/>
                <a:ea typeface="MuseoModerno"/>
                <a:cs typeface="MuseoModerno"/>
                <a:sym typeface="MuseoModerno"/>
              </a:rPr>
              <a:t> </a:t>
            </a:r>
            <a:endParaRPr sz="900" b="0" i="0" u="none" strike="noStrike" cap="none" dirty="0">
              <a:solidFill>
                <a:schemeClr val="dk1"/>
              </a:solidFill>
              <a:latin typeface="Arial"/>
              <a:ea typeface="Arial"/>
              <a:cs typeface="Arial"/>
              <a:sym typeface="Arial"/>
            </a:endParaRPr>
          </a:p>
        </p:txBody>
      </p:sp>
      <p:pic>
        <p:nvPicPr>
          <p:cNvPr id="242" name="Google Shape;242;g14c7737254a_0_0" descr="Image 7"/>
          <p:cNvPicPr preferRelativeResize="0"/>
          <p:nvPr/>
        </p:nvPicPr>
        <p:blipFill rotWithShape="1">
          <a:blip r:embed="rId4">
            <a:alphaModFix/>
          </a:blip>
          <a:srcRect/>
          <a:stretch/>
        </p:blipFill>
        <p:spPr>
          <a:xfrm>
            <a:off x="459553" y="6217595"/>
            <a:ext cx="954595" cy="334998"/>
          </a:xfrm>
          <a:prstGeom prst="rect">
            <a:avLst/>
          </a:prstGeom>
          <a:noFill/>
          <a:ln>
            <a:noFill/>
          </a:ln>
        </p:spPr>
      </p:pic>
      <p:pic>
        <p:nvPicPr>
          <p:cNvPr id="243" name="Google Shape;243;g14c7737254a_0_0"/>
          <p:cNvPicPr preferRelativeResize="0"/>
          <p:nvPr/>
        </p:nvPicPr>
        <p:blipFill rotWithShape="1">
          <a:blip r:embed="rId5">
            <a:alphaModFix/>
          </a:blip>
          <a:srcRect/>
          <a:stretch/>
        </p:blipFill>
        <p:spPr>
          <a:xfrm>
            <a:off x="6897050" y="2343151"/>
            <a:ext cx="5016202" cy="3343349"/>
          </a:xfrm>
          <a:prstGeom prst="rect">
            <a:avLst/>
          </a:prstGeom>
          <a:noFill/>
          <a:ln>
            <a:noFill/>
          </a:ln>
        </p:spPr>
      </p:pic>
      <p:sp>
        <p:nvSpPr>
          <p:cNvPr id="244" name="Google Shape;244;g14c7737254a_0_0"/>
          <p:cNvSpPr txBox="1"/>
          <p:nvPr/>
        </p:nvSpPr>
        <p:spPr>
          <a:xfrm>
            <a:off x="175700" y="2431225"/>
            <a:ext cx="6357000" cy="3757409"/>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0"/>
              </a:spcAft>
              <a:buClr>
                <a:srgbClr val="000000"/>
              </a:buClr>
              <a:buSzPts val="1250"/>
              <a:buFont typeface="Arial"/>
              <a:buNone/>
            </a:pPr>
            <a:endParaRPr sz="1250" b="0" i="0" u="none" strike="noStrike" cap="none" dirty="0">
              <a:solidFill>
                <a:schemeClr val="dk1"/>
              </a:solidFill>
              <a:highlight>
                <a:srgbClr val="FFFFFF"/>
              </a:highlight>
              <a:latin typeface="Arial"/>
              <a:ea typeface="Arial"/>
              <a:cs typeface="Arial"/>
              <a:sym typeface="Arial"/>
            </a:endParaRPr>
          </a:p>
          <a:p>
            <a:pPr marL="0" marR="0" lvl="0" indent="0" algn="just" rtl="0">
              <a:lnSpc>
                <a:spcPct val="115000"/>
              </a:lnSpc>
              <a:spcBef>
                <a:spcPts val="1100"/>
              </a:spcBef>
              <a:spcAft>
                <a:spcPts val="0"/>
              </a:spcAft>
              <a:buClr>
                <a:srgbClr val="000000"/>
              </a:buClr>
              <a:buSzPts val="1250"/>
              <a:buFont typeface="Arial"/>
              <a:buNone/>
            </a:pPr>
            <a:r>
              <a:rPr lang="es-AR" sz="1250" b="0" i="0" u="none" strike="noStrike" cap="none" dirty="0">
                <a:solidFill>
                  <a:schemeClr val="dk1"/>
                </a:solidFill>
                <a:highlight>
                  <a:srgbClr val="FFFFFF"/>
                </a:highlight>
                <a:sym typeface="Arial"/>
              </a:rPr>
              <a:t>Una gran exposición que abarca todo el museo pospandemia, donde las obras del presente y del pasado, propias y prestadas, fueron invitadas a hablar, a expresar sus reflexiones, sus propuestas, sus análisis del pasado, que nos ayudan a comprender quiénes somos como humanidad toda. Las obras se unen en este programa para reflexionar sobre el dolor de la pandemia, sobre las violencias cada día más visibles en el mundo, sobre la necesidad de erradicar todo gesto de discriminación y abrazar la posibilidad de ser más conscientes de la necesidad de cuidar nuestro planeta, más respetuosos de las diferencias, más seguros del valor del arte para construir un mejor mundo.</a:t>
            </a:r>
            <a:endParaRPr lang="es-AR" sz="1300" b="0" i="0" u="none" strike="noStrike" cap="none" dirty="0">
              <a:solidFill>
                <a:schemeClr val="dk1"/>
              </a:solidFill>
              <a:highlight>
                <a:schemeClr val="lt1"/>
              </a:highlight>
              <a:latin typeface="Roboto"/>
              <a:ea typeface="Roboto"/>
              <a:cs typeface="Roboto"/>
              <a:sym typeface="Roboto"/>
            </a:endParaRPr>
          </a:p>
          <a:p>
            <a:pPr marL="0" marR="762000" lvl="0" indent="0" algn="l" rtl="0">
              <a:lnSpc>
                <a:spcPct val="115000"/>
              </a:lnSpc>
              <a:spcBef>
                <a:spcPts val="1100"/>
              </a:spcBef>
              <a:spcAft>
                <a:spcPts val="0"/>
              </a:spcAft>
              <a:buClr>
                <a:schemeClr val="dk1"/>
              </a:buClr>
              <a:buSzPts val="1100"/>
              <a:buFont typeface="Arial"/>
              <a:buNone/>
            </a:pPr>
            <a:endParaRPr sz="1200" b="0" i="0" u="none" strike="noStrike" cap="none" dirty="0">
              <a:solidFill>
                <a:schemeClr val="dk1"/>
              </a:solidFill>
              <a:highlight>
                <a:schemeClr val="lt1"/>
              </a:highlight>
              <a:latin typeface="Roboto"/>
              <a:ea typeface="Roboto"/>
              <a:cs typeface="Roboto"/>
              <a:sym typeface="Roboto"/>
            </a:endParaRPr>
          </a:p>
          <a:p>
            <a:pPr marL="0" marR="762000" lvl="0" indent="0" algn="l" rtl="0">
              <a:lnSpc>
                <a:spcPct val="115000"/>
              </a:lnSpc>
              <a:spcBef>
                <a:spcPts val="0"/>
              </a:spcBef>
              <a:spcAft>
                <a:spcPts val="0"/>
              </a:spcAft>
              <a:buClr>
                <a:schemeClr val="dk1"/>
              </a:buClr>
              <a:buSzPts val="1100"/>
              <a:buFont typeface="Arial"/>
              <a:buNone/>
            </a:pPr>
            <a:endParaRPr sz="1200" b="0" i="0" u="none" strike="noStrike" cap="none" dirty="0">
              <a:solidFill>
                <a:schemeClr val="dk1"/>
              </a:solidFill>
              <a:latin typeface="Roboto"/>
              <a:ea typeface="Roboto"/>
              <a:cs typeface="Roboto"/>
              <a:sym typeface="Roboto"/>
            </a:endParaRPr>
          </a:p>
          <a:p>
            <a:pPr marL="0" marR="0" lvl="0" indent="0" algn="just" rtl="0">
              <a:lnSpc>
                <a:spcPct val="115000"/>
              </a:lnSpc>
              <a:spcBef>
                <a:spcPts val="0"/>
              </a:spcBef>
              <a:spcAft>
                <a:spcPts val="0"/>
              </a:spcAft>
              <a:buClr>
                <a:srgbClr val="000000"/>
              </a:buClr>
              <a:buSzPts val="1050"/>
              <a:buFont typeface="Arial"/>
              <a:buNone/>
            </a:pPr>
            <a:endParaRPr sz="1050" b="0" i="0" u="none" strike="noStrike" cap="none" dirty="0">
              <a:solidFill>
                <a:schemeClr val="dk1"/>
              </a:solidFill>
              <a:highlight>
                <a:srgbClr val="FFFFFF"/>
              </a:highlight>
              <a:latin typeface="Arial"/>
              <a:ea typeface="Arial"/>
              <a:cs typeface="Arial"/>
              <a:sym typeface="Arial"/>
            </a:endParaRPr>
          </a:p>
          <a:p>
            <a:pPr marL="0" marR="0" lvl="0" indent="0" algn="just" rtl="0">
              <a:lnSpc>
                <a:spcPct val="115000"/>
              </a:lnSpc>
              <a:spcBef>
                <a:spcPts val="1100"/>
              </a:spcBef>
              <a:spcAft>
                <a:spcPts val="1100"/>
              </a:spcAft>
              <a:buClr>
                <a:srgbClr val="000000"/>
              </a:buClr>
              <a:buSzPts val="1050"/>
              <a:buFont typeface="Arial"/>
              <a:buNone/>
            </a:pPr>
            <a:endParaRPr sz="1050" b="0" i="0" u="none" strike="noStrike" cap="none" dirty="0">
              <a:solidFill>
                <a:schemeClr val="dk1"/>
              </a:solidFill>
              <a:highlight>
                <a:srgbClr val="FFFFFF"/>
              </a:highlight>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17abfb096f1_0_13"/>
          <p:cNvSpPr txBox="1"/>
          <p:nvPr/>
        </p:nvSpPr>
        <p:spPr>
          <a:xfrm>
            <a:off x="549150" y="1011000"/>
            <a:ext cx="30000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rgbClr val="9900FF"/>
                </a:solidFill>
                <a:latin typeface="MuseoModerno"/>
                <a:ea typeface="MuseoModerno"/>
                <a:cs typeface="MuseoModerno"/>
                <a:sym typeface="MuseoModerno"/>
              </a:rPr>
              <a:t>Programación</a:t>
            </a:r>
            <a:endParaRPr sz="2200" b="1" i="0" u="none" strike="noStrike" cap="none" dirty="0">
              <a:solidFill>
                <a:srgbClr val="9900FF"/>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MuseoModerno"/>
                <a:ea typeface="MuseoModerno"/>
                <a:cs typeface="MuseoModerno"/>
                <a:sym typeface="MuseoModerno"/>
              </a:rPr>
              <a:t>Programa Federal </a:t>
            </a:r>
            <a:r>
              <a:rPr lang="en-US" sz="2000" b="1" i="0" u="none" strike="noStrike" cap="none" dirty="0">
                <a:solidFill>
                  <a:schemeClr val="dk1"/>
                </a:solidFill>
                <a:latin typeface="MuseoModerno"/>
                <a:ea typeface="MuseoModerno"/>
                <a:cs typeface="MuseoModerno"/>
                <a:sym typeface="MuseoModerno"/>
              </a:rPr>
              <a:t> </a:t>
            </a:r>
            <a:endParaRPr sz="1400" b="0" i="0" u="none" strike="noStrike" cap="none" dirty="0">
              <a:solidFill>
                <a:schemeClr val="dk1"/>
              </a:solidFill>
              <a:latin typeface="Arial"/>
              <a:ea typeface="Arial"/>
              <a:cs typeface="Arial"/>
              <a:sym typeface="Arial"/>
            </a:endParaRPr>
          </a:p>
        </p:txBody>
      </p:sp>
      <p:pic>
        <p:nvPicPr>
          <p:cNvPr id="251" name="Google Shape;251;g17abfb096f1_0_13" descr="Image 6"/>
          <p:cNvPicPr preferRelativeResize="0"/>
          <p:nvPr/>
        </p:nvPicPr>
        <p:blipFill rotWithShape="1">
          <a:blip r:embed="rId3">
            <a:alphaModFix/>
          </a:blip>
          <a:srcRect l="1978" r="1977"/>
          <a:stretch/>
        </p:blipFill>
        <p:spPr>
          <a:xfrm>
            <a:off x="0" y="0"/>
            <a:ext cx="12192001" cy="963303"/>
          </a:xfrm>
          <a:prstGeom prst="rect">
            <a:avLst/>
          </a:prstGeom>
          <a:noFill/>
          <a:ln>
            <a:noFill/>
          </a:ln>
        </p:spPr>
      </p:pic>
      <p:sp>
        <p:nvSpPr>
          <p:cNvPr id="252" name="Google Shape;252;g17abfb096f1_0_13"/>
          <p:cNvSpPr txBox="1"/>
          <p:nvPr/>
        </p:nvSpPr>
        <p:spPr>
          <a:xfrm>
            <a:off x="549150" y="2228400"/>
            <a:ext cx="5629200" cy="180046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a:ea typeface="MuseoModerno"/>
                <a:cs typeface="MuseoModerno"/>
                <a:sym typeface="MuseoModerno"/>
              </a:rPr>
              <a:t>Fomentar el diálogo con los artistas, curadores, gestores y emprendedores del arte de todo el país</a:t>
            </a:r>
          </a:p>
          <a:p>
            <a:pPr marL="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a:ea typeface="MuseoModerno"/>
                <a:cs typeface="MuseoModerno"/>
                <a:sym typeface="MuseoModerno"/>
              </a:rPr>
              <a:t>Apoyar y colaborar en la difusión, formación y desarrollo profesional y económico de artistas emergentes</a:t>
            </a:r>
          </a:p>
          <a:p>
            <a:pPr marL="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chemeClr val="dk1"/>
              </a:buClr>
              <a:buSzPts val="1100"/>
              <a:buFont typeface="Arial"/>
              <a:buNone/>
            </a:pPr>
            <a:r>
              <a:rPr lang="es-AR" sz="1300" b="0" i="0" u="none" strike="noStrike" cap="none" dirty="0">
                <a:solidFill>
                  <a:schemeClr val="dk1"/>
                </a:solidFill>
                <a:latin typeface="MuseoModerno"/>
                <a:ea typeface="MuseoModerno"/>
                <a:cs typeface="MuseoModerno"/>
                <a:sym typeface="MuseoModerno"/>
              </a:rPr>
              <a:t>Construir un patrimonio y una historia del arte inclusivo y federal</a:t>
            </a: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MuseoModerno"/>
              <a:ea typeface="MuseoModerno"/>
              <a:cs typeface="MuseoModerno"/>
              <a:sym typeface="MuseoModerno"/>
            </a:endParaRPr>
          </a:p>
        </p:txBody>
      </p:sp>
      <p:sp>
        <p:nvSpPr>
          <p:cNvPr id="253" name="Google Shape;253;g17abfb096f1_0_13"/>
          <p:cNvSpPr txBox="1"/>
          <p:nvPr/>
        </p:nvSpPr>
        <p:spPr>
          <a:xfrm>
            <a:off x="643200" y="1811388"/>
            <a:ext cx="30000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dk1"/>
                </a:solidFill>
                <a:latin typeface="MuseoModerno"/>
                <a:ea typeface="MuseoModerno"/>
                <a:cs typeface="MuseoModerno"/>
                <a:sym typeface="MuseoModerno"/>
              </a:rPr>
              <a:t>Objetivos</a:t>
            </a:r>
            <a:endParaRPr sz="1000" b="0" i="0" u="none" strike="noStrike" cap="none" dirty="0">
              <a:solidFill>
                <a:schemeClr val="dk1"/>
              </a:solidFill>
              <a:latin typeface="Arial"/>
              <a:ea typeface="Arial"/>
              <a:cs typeface="Arial"/>
              <a:sym typeface="Arial"/>
            </a:endParaRPr>
          </a:p>
        </p:txBody>
      </p:sp>
      <p:sp>
        <p:nvSpPr>
          <p:cNvPr id="254" name="Google Shape;254;g17abfb096f1_0_13"/>
          <p:cNvSpPr txBox="1"/>
          <p:nvPr/>
        </p:nvSpPr>
        <p:spPr>
          <a:xfrm>
            <a:off x="643200" y="4062675"/>
            <a:ext cx="30000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dk1"/>
                </a:solidFill>
                <a:latin typeface="MuseoModerno"/>
                <a:ea typeface="MuseoModerno"/>
                <a:cs typeface="MuseoModerno"/>
                <a:sym typeface="MuseoModerno"/>
              </a:rPr>
              <a:t>Alcance</a:t>
            </a:r>
            <a:endParaRPr sz="1000" b="0" i="0" u="none" strike="noStrike" cap="none" dirty="0">
              <a:solidFill>
                <a:schemeClr val="dk1"/>
              </a:solidFill>
              <a:latin typeface="Arial"/>
              <a:ea typeface="Arial"/>
              <a:cs typeface="Arial"/>
              <a:sym typeface="Arial"/>
            </a:endParaRPr>
          </a:p>
        </p:txBody>
      </p:sp>
      <p:sp>
        <p:nvSpPr>
          <p:cNvPr id="255" name="Google Shape;255;g17abfb096f1_0_13"/>
          <p:cNvSpPr txBox="1"/>
          <p:nvPr/>
        </p:nvSpPr>
        <p:spPr>
          <a:xfrm>
            <a:off x="549150" y="4493775"/>
            <a:ext cx="5958300" cy="2385238"/>
          </a:xfrm>
          <a:prstGeom prst="rect">
            <a:avLst/>
          </a:prstGeom>
          <a:noFill/>
          <a:ln>
            <a:noFill/>
          </a:ln>
        </p:spPr>
        <p:txBody>
          <a:bodyPr spcFirstLastPara="1" wrap="square" lIns="91425" tIns="91425" rIns="91425" bIns="91425" anchor="t" anchorCtr="0">
            <a:spAutoFit/>
          </a:bodyPr>
          <a:lstStyle/>
          <a:p>
            <a:pPr lvl="0">
              <a:buSzPts val="1300"/>
            </a:pPr>
            <a:r>
              <a:rPr lang="es-AR" sz="1300" b="0" i="0" u="none" strike="noStrike" cap="none" dirty="0">
                <a:solidFill>
                  <a:srgbClr val="000000"/>
                </a:solidFill>
                <a:latin typeface="MuseoModerno"/>
                <a:ea typeface="MuseoModerno"/>
                <a:cs typeface="MuseoModerno"/>
                <a:sym typeface="MuseoModerno"/>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Convocatoria de 900 artistas (2022-2024): 300 artistas participantes </a:t>
            </a:r>
            <a:r>
              <a:rPr lang="es-AR" sz="1300" dirty="0">
                <a:latin typeface="MuseoModerno"/>
                <a:ea typeface="MuseoModerno"/>
                <a:cs typeface="MuseoModerno"/>
                <a:sym typeface="MuseoModerno"/>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cada</a:t>
            </a:r>
            <a:r>
              <a:rPr lang="es-AR" sz="1300" dirty="0">
                <a:latin typeface="MuseoModerno"/>
                <a:ea typeface="MuseoModerno"/>
                <a:cs typeface="MuseoModerno"/>
                <a:sym typeface="MuseoModerno"/>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 </a:t>
            </a:r>
            <a:r>
              <a:rPr lang="es-AR" sz="1300" dirty="0">
                <a:latin typeface="MuseoModerno"/>
                <a:ea typeface="MuseoModerno"/>
                <a:cs typeface="MuseoModerno"/>
                <a:sym typeface="MuseoModerno"/>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año</a:t>
            </a:r>
            <a:r>
              <a:rPr lang="es-AR" sz="1300" dirty="0">
                <a:latin typeface="MuseoModerno"/>
                <a:ea typeface="MuseoModerno"/>
                <a:cs typeface="MuseoModerno"/>
                <a:sym typeface="MuseoModerno"/>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 </a:t>
            </a:r>
            <a:endParaRPr lang="es-AR" sz="1300" b="0" i="0" u="none" strike="noStrike" cap="none" dirty="0">
              <a:solidFill>
                <a:srgbClr val="000000"/>
              </a:solidFill>
              <a:latin typeface="MuseoModerno"/>
              <a:ea typeface="MuseoModerno"/>
              <a:cs typeface="MuseoModerno"/>
              <a:sym typeface="MuseoModerno"/>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endParaRPr>
          </a:p>
          <a:p>
            <a:pPr marL="0" marR="0" lvl="0" indent="0" algn="l" rtl="0">
              <a:lnSpc>
                <a:spcPct val="100000"/>
              </a:lnSpc>
              <a:spcBef>
                <a:spcPts val="0"/>
              </a:spcBef>
              <a:spcAft>
                <a:spcPts val="0"/>
              </a:spcAft>
              <a:buClr>
                <a:srgbClr val="000000"/>
              </a:buClr>
              <a:buSzPts val="1300"/>
              <a:buFont typeface="Arial"/>
              <a:buNone/>
            </a:pPr>
            <a:endParaRPr lang="es-AR" sz="1300" b="0" i="0" u="none" strike="noStrike" cap="none" dirty="0">
              <a:solidFill>
                <a:srgbClr val="000000"/>
              </a:solidFill>
              <a:latin typeface="MuseoModerno"/>
              <a:ea typeface="MuseoModerno"/>
              <a:cs typeface="MuseoModerno"/>
              <a:sym typeface="MuseoModerno"/>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
                </a:ext>
              </a:extLst>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rgbClr val="000000"/>
                </a:solidFill>
                <a:latin typeface="MuseoModerno"/>
                <a:ea typeface="MuseoModerno"/>
                <a:cs typeface="MuseoModerno"/>
                <a:sym typeface="MuseoModerno"/>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50 curadores invitados y más de 200 visitas a artistas por año</a:t>
            </a:r>
            <a:endParaRPr lang="es-AR" sz="1300" b="0" i="0" u="none" strike="noStrike" cap="none" dirty="0">
              <a:solidFill>
                <a:srgbClr val="000000"/>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1300"/>
              <a:buFont typeface="Arial"/>
              <a:buNone/>
            </a:pPr>
            <a:endParaRPr lang="es-AR" sz="1300" b="0" i="0" u="none" strike="noStrike" cap="none" dirty="0">
              <a:solidFill>
                <a:srgbClr val="000000"/>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a:ea typeface="MuseoModerno"/>
                <a:cs typeface="MuseoModerno"/>
                <a:sym typeface="MuseoModerno"/>
              </a:rPr>
              <a:t>23 provincias - regiones Noroeste, Central, Patagonia</a:t>
            </a:r>
          </a:p>
          <a:p>
            <a:pPr marL="0" marR="0" lvl="0" indent="0" algn="l" rtl="0">
              <a:lnSpc>
                <a:spcPct val="100000"/>
              </a:lnSpc>
              <a:spcBef>
                <a:spcPts val="0"/>
              </a:spcBef>
              <a:spcAft>
                <a:spcPts val="0"/>
              </a:spcAft>
              <a:buClr>
                <a:srgbClr val="000000"/>
              </a:buClr>
              <a:buSzPts val="1300"/>
              <a:buFont typeface="Arial"/>
              <a:buNone/>
            </a:pPr>
            <a:endParaRPr lang="es-AR" sz="13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1300"/>
              <a:buFont typeface="Arial"/>
              <a:buNone/>
            </a:pPr>
            <a:r>
              <a:rPr lang="es-AR" sz="1300" b="0" i="0" u="none" strike="noStrike" cap="none" dirty="0">
                <a:solidFill>
                  <a:schemeClr val="dk1"/>
                </a:solidFill>
                <a:latin typeface="MuseoModerno"/>
                <a:ea typeface="MuseoModerno"/>
                <a:cs typeface="MuseoModerno"/>
                <a:sym typeface="MuseoModerno"/>
              </a:rPr>
              <a:t>12 millones de inversión en patrimonio para la adquisición de obras de artistas históricos y contemporáneos</a:t>
            </a:r>
          </a:p>
          <a:p>
            <a:pPr marL="0" marR="0" lvl="0" indent="0" algn="l" rtl="0">
              <a:lnSpc>
                <a:spcPct val="100000"/>
              </a:lnSpc>
              <a:spcBef>
                <a:spcPts val="0"/>
              </a:spcBef>
              <a:spcAft>
                <a:spcPts val="0"/>
              </a:spcAft>
              <a:buClr>
                <a:schemeClr val="dk1"/>
              </a:buClr>
              <a:buSzPts val="1100"/>
              <a:buFont typeface="Arial"/>
              <a:buNone/>
            </a:pPr>
            <a:endParaRPr lang="es-AR" sz="1300" b="0" i="0" u="none" strike="noStrike" cap="none" dirty="0">
              <a:solidFill>
                <a:schemeClr val="dk1"/>
              </a:solidFill>
              <a:latin typeface="MuseoModerno"/>
              <a:ea typeface="MuseoModerno"/>
              <a:cs typeface="MuseoModerno"/>
              <a:sym typeface="MuseoModern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000000"/>
              </a:solidFill>
              <a:latin typeface="MuseoModerno"/>
              <a:ea typeface="MuseoModerno"/>
              <a:cs typeface="MuseoModerno"/>
              <a:sym typeface="MuseoModerno"/>
            </a:endParaRPr>
          </a:p>
        </p:txBody>
      </p:sp>
      <p:pic>
        <p:nvPicPr>
          <p:cNvPr id="256" name="Google Shape;256;g17abfb096f1_0_13"/>
          <p:cNvPicPr preferRelativeResize="0"/>
          <p:nvPr/>
        </p:nvPicPr>
        <p:blipFill rotWithShape="1">
          <a:blip r:embed="rId4">
            <a:alphaModFix/>
          </a:blip>
          <a:srcRect/>
          <a:stretch/>
        </p:blipFill>
        <p:spPr>
          <a:xfrm>
            <a:off x="6768500" y="1842300"/>
            <a:ext cx="4932125" cy="3540300"/>
          </a:xfrm>
          <a:prstGeom prst="rect">
            <a:avLst/>
          </a:prstGeom>
          <a:noFill/>
          <a:ln>
            <a:noFill/>
          </a:ln>
        </p:spPr>
      </p:pic>
      <p:sp>
        <p:nvSpPr>
          <p:cNvPr id="257" name="Google Shape;257;g17abfb096f1_0_13"/>
          <p:cNvSpPr txBox="1"/>
          <p:nvPr/>
        </p:nvSpPr>
        <p:spPr>
          <a:xfrm>
            <a:off x="6911075" y="5451925"/>
            <a:ext cx="40458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Roxana Ramos - Artista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Salta</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g1dda1cc367d_0_0" descr="Image 6"/>
          <p:cNvPicPr preferRelativeResize="0"/>
          <p:nvPr/>
        </p:nvPicPr>
        <p:blipFill rotWithShape="1">
          <a:blip r:embed="rId3">
            <a:alphaModFix/>
          </a:blip>
          <a:srcRect l="1978" r="1977"/>
          <a:stretch/>
        </p:blipFill>
        <p:spPr>
          <a:xfrm>
            <a:off x="0" y="0"/>
            <a:ext cx="12192001" cy="963303"/>
          </a:xfrm>
          <a:prstGeom prst="rect">
            <a:avLst/>
          </a:prstGeom>
          <a:noFill/>
          <a:ln>
            <a:noFill/>
          </a:ln>
        </p:spPr>
      </p:pic>
      <p:sp>
        <p:nvSpPr>
          <p:cNvPr id="263" name="Google Shape;263;g1dda1cc367d_0_0"/>
          <p:cNvSpPr txBox="1"/>
          <p:nvPr/>
        </p:nvSpPr>
        <p:spPr>
          <a:xfrm>
            <a:off x="364600" y="1135413"/>
            <a:ext cx="86439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F5496"/>
              </a:solidFill>
              <a:latin typeface="MuseoModerno"/>
              <a:ea typeface="MuseoModerno"/>
              <a:cs typeface="MuseoModerno"/>
              <a:sym typeface="MuseoModerno"/>
            </a:endParaRPr>
          </a:p>
        </p:txBody>
      </p:sp>
      <p:sp>
        <p:nvSpPr>
          <p:cNvPr id="264" name="Google Shape;264;g1dda1cc367d_0_0"/>
          <p:cNvSpPr txBox="1"/>
          <p:nvPr/>
        </p:nvSpPr>
        <p:spPr>
          <a:xfrm>
            <a:off x="459550" y="2009050"/>
            <a:ext cx="7647000" cy="323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MuseoModerno Medium"/>
                <a:ea typeface="MuseoModerno Medium"/>
                <a:cs typeface="MuseoModerno Medium"/>
                <a:sym typeface="MuseoModerno Medium"/>
              </a:rPr>
              <a:t>Se  publicó el libro en el que participamos con nuestro caso de accesibilidad (</a:t>
            </a:r>
            <a:r>
              <a:rPr lang="en-US" sz="1800" b="0" i="0" u="none" strike="noStrike" cap="none" dirty="0">
                <a:solidFill>
                  <a:schemeClr val="dk1"/>
                </a:solidFill>
                <a:uFill>
                  <a:noFill/>
                </a:uFill>
                <a:latin typeface="MuseoModerno Medium"/>
                <a:ea typeface="MuseoModerno Medium"/>
                <a:cs typeface="MuseoModerno Medium"/>
                <a:sym typeface="MuseoModerno Medium"/>
                <a:hlinkClick r:id="rId4">
                  <a:extLst>
                    <a:ext uri="{A12FA001-AC4F-418D-AE19-62706E023703}">
                      <ahyp:hlinkClr xmlns:ahyp="http://schemas.microsoft.com/office/drawing/2018/hyperlinkcolor" val="tx"/>
                    </a:ext>
                  </a:extLst>
                </a:hlinkClick>
              </a:rPr>
              <a:t>https://routledge.pub/The-Sustainable-Museum</a:t>
            </a:r>
            <a:r>
              <a:rPr lang="en-US" sz="1800" b="0" i="0" u="none" strike="noStrike" cap="none" dirty="0">
                <a:solidFill>
                  <a:schemeClr val="dk1"/>
                </a:solidFill>
                <a:latin typeface="MuseoModerno Medium"/>
                <a:ea typeface="MuseoModerno Medium"/>
                <a:cs typeface="MuseoModerno Medium"/>
                <a:sym typeface="MuseoModerno Medium"/>
              </a:rPr>
              <a:t>). </a:t>
            </a: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MuseoModerno Medium"/>
                <a:ea typeface="MuseoModerno Medium"/>
                <a:cs typeface="MuseoModerno Medium"/>
                <a:sym typeface="MuseoModerno Medium"/>
              </a:rPr>
              <a:t>Capítulo 4: “The three Levers for transformation. Building a Bridge: equity and inclusion in museums”, pág. 52</a:t>
            </a: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MuseoModerno Medium"/>
              <a:ea typeface="MuseoModerno Medium"/>
              <a:cs typeface="MuseoModerno Medium"/>
              <a:sym typeface="MuseoModerno Medium"/>
            </a:endParaRPr>
          </a:p>
        </p:txBody>
      </p:sp>
      <p:sp>
        <p:nvSpPr>
          <p:cNvPr id="265" name="Google Shape;265;g1dda1cc367d_0_0"/>
          <p:cNvSpPr txBox="1"/>
          <p:nvPr/>
        </p:nvSpPr>
        <p:spPr>
          <a:xfrm>
            <a:off x="459550" y="1369500"/>
            <a:ext cx="89457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000" b="1" i="0" u="none" strike="noStrike" cap="none" dirty="0">
                <a:solidFill>
                  <a:schemeClr val="dk1"/>
                </a:solidFill>
                <a:latin typeface="MuseoModerno"/>
                <a:ea typeface="MuseoModerno"/>
                <a:cs typeface="MuseoModerno"/>
                <a:sym typeface="MuseoModerno"/>
              </a:rPr>
              <a:t>Participación en el libro </a:t>
            </a:r>
            <a:r>
              <a:rPr lang="en-US" sz="2000" b="1" i="1" u="none" strike="noStrike" cap="none" dirty="0">
                <a:solidFill>
                  <a:schemeClr val="dk1"/>
                </a:solidFill>
                <a:latin typeface="MuseoModerno"/>
                <a:ea typeface="MuseoModerno"/>
                <a:cs typeface="MuseoModerno"/>
                <a:sym typeface="MuseoModerno"/>
              </a:rPr>
              <a:t>The Sustainable Museum</a:t>
            </a:r>
            <a:endParaRPr sz="900" b="1" i="1" u="none" strike="noStrike" cap="none" dirty="0">
              <a:solidFill>
                <a:srgbClr val="000000"/>
              </a:solidFill>
              <a:sym typeface="Arial"/>
            </a:endParaRPr>
          </a:p>
        </p:txBody>
      </p:sp>
      <p:pic>
        <p:nvPicPr>
          <p:cNvPr id="266" name="Google Shape;266;g1dda1cc367d_0_0" descr="Image 7"/>
          <p:cNvPicPr preferRelativeResize="0"/>
          <p:nvPr/>
        </p:nvPicPr>
        <p:blipFill rotWithShape="1">
          <a:blip r:embed="rId5">
            <a:alphaModFix/>
          </a:blip>
          <a:srcRect/>
          <a:stretch/>
        </p:blipFill>
        <p:spPr>
          <a:xfrm>
            <a:off x="459553" y="6217595"/>
            <a:ext cx="954595" cy="334998"/>
          </a:xfrm>
          <a:prstGeom prst="rect">
            <a:avLst/>
          </a:prstGeom>
          <a:noFill/>
          <a:ln>
            <a:noFill/>
          </a:ln>
        </p:spPr>
      </p:pic>
      <p:pic>
        <p:nvPicPr>
          <p:cNvPr id="267" name="Google Shape;267;g1dda1cc367d_0_0"/>
          <p:cNvPicPr preferRelativeResize="0"/>
          <p:nvPr/>
        </p:nvPicPr>
        <p:blipFill rotWithShape="1">
          <a:blip r:embed="rId6">
            <a:alphaModFix/>
          </a:blip>
          <a:srcRect/>
          <a:stretch/>
        </p:blipFill>
        <p:spPr>
          <a:xfrm>
            <a:off x="8673100" y="1861650"/>
            <a:ext cx="2539575" cy="3860149"/>
          </a:xfrm>
          <a:prstGeom prst="rect">
            <a:avLst/>
          </a:prstGeom>
          <a:noFill/>
          <a:ln>
            <a:noFill/>
          </a:ln>
        </p:spPr>
      </p:pic>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2077</Words>
  <Application>Microsoft Office PowerPoint</Application>
  <PresentationFormat>Panorámica</PresentationFormat>
  <Paragraphs>250</Paragraphs>
  <Slides>16</Slides>
  <Notes>16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16</vt:i4>
      </vt:variant>
    </vt:vector>
  </HeadingPairs>
  <TitlesOfParts>
    <vt:vector size="24" baseType="lpstr">
      <vt:lpstr>MuseoModerno</vt:lpstr>
      <vt:lpstr>Arial</vt:lpstr>
      <vt:lpstr>MuseoModerno Medium</vt:lpstr>
      <vt:lpstr>Roboto</vt:lpstr>
      <vt:lpstr>Libre Franklin</vt:lpstr>
      <vt:lpstr>Gill Sans</vt:lpstr>
      <vt:lpstr>Calibri</vt:lpstr>
      <vt:lpstr>Tema de Office</vt:lpstr>
      <vt:lpstr>Presentación de PowerPoint</vt:lpstr>
      <vt:lpstr>Presentación de PowerPoint</vt:lpstr>
      <vt:lpstr>Presentación de PowerPoint</vt:lpstr>
      <vt:lpstr>Cuatro dimensiones de la sustentabilidad en museos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gracielaantognazza@museomoderno.org</dc:creator>
  <cp:lastModifiedBy>Ine</cp:lastModifiedBy>
  <cp:revision>12</cp:revision>
  <dcterms:created xsi:type="dcterms:W3CDTF">2022-02-23T17:20:27Z</dcterms:created>
  <dcterms:modified xsi:type="dcterms:W3CDTF">2023-08-29T14:05:00Z</dcterms:modified>
</cp:coreProperties>
</file>