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MuseoModerno" panose="020B0604020202020204" charset="0"/>
      <p:regular r:id="rId34"/>
      <p:bold r:id="rId35"/>
      <p:italic r:id="rId36"/>
      <p:boldItalic r:id="rId37"/>
    </p:embeddedFont>
    <p:embeddedFont>
      <p:font typeface="MuseoModerno Medium" panose="020B0604020202020204" charset="0"/>
      <p:regular r:id="rId38"/>
      <p:bold r:id="rId39"/>
      <p:italic r:id="rId40"/>
      <p:bold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  <p:embeddedFont>
      <p:font typeface="Roboto Medium" panose="02000000000000000000" pitchFamily="2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hdT355ZOd5EDDz4ehSKXFaVMO7g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na Von der Heyde" initials="" lastIdx="1" clrIdx="0"/>
  <p:cmAuthor id="1" name="Patricia Rigueira" initials="" lastIdx="3" clrIdx="1"/>
  <p:cmAuthor id="2" name="Gugliotella, Ines." initials="GI" lastIdx="7" clrIdx="2">
    <p:extLst>
      <p:ext uri="{19B8F6BF-5375-455C-9EA6-DF929625EA0E}">
        <p15:presenceInfo xmlns:p15="http://schemas.microsoft.com/office/powerpoint/2012/main" userId="S-1-5-21-1585409325-1540884393-1544898942-6132" providerId="AD"/>
      </p:ext>
    </p:extLst>
  </p:cmAuthor>
  <p:cmAuthor id="3" name="Ine" initials="IG" lastIdx="8" clrIdx="3">
    <p:extLst>
      <p:ext uri="{19B8F6BF-5375-455C-9EA6-DF929625EA0E}">
        <p15:presenceInfo xmlns:p15="http://schemas.microsoft.com/office/powerpoint/2012/main" userId="Ine" providerId="None"/>
      </p:ext>
    </p:extLst>
  </p:cmAuthor>
  <p:cmAuthor id="4" name="Microsoft Office User" initials="MOU" lastIdx="1" clrIdx="4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>
        <p:scale>
          <a:sx n="88" d="100"/>
          <a:sy n="88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customschemas.google.com/relationships/presentationmetadata" Target="meta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font" Target="fonts/font20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3-09-06T16:59:41.848" idx="7">
    <p:pos x="6309" y="1034"/>
    <p:text>propios</p:text>
    <p:extLst>
      <p:ext uri="{C676402C-5697-4E1C-873F-D02D1690AC5C}">
        <p15:threadingInfo xmlns:p15="http://schemas.microsoft.com/office/powerpoint/2012/main" timeZoneBias="180"/>
      </p:ext>
    </p:extLst>
  </p:cm>
  <p:cm authorId="3" dt="2023-09-06T16:59:54.768" idx="8">
    <p:pos x="6128" y="1270"/>
    <p:text>9824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8-28T15:46:56.069" idx="1">
    <p:pos x="4167" y="1088"/>
    <p:text>Esto es una imagen y no me deja corregirla. Tiene cosas para corregir</p:text>
    <p:extLst>
      <p:ext uri="{C676402C-5697-4E1C-873F-D02D1690AC5C}">
        <p15:threadingInfo xmlns:p15="http://schemas.microsoft.com/office/powerpoint/2012/main" timeZoneBias="180"/>
      </p:ext>
    </p:extLst>
  </p:cm>
  <p:cm authorId="4" dt="2023-09-06T15:59:47.974" idx="1">
    <p:pos x="4167" y="1224"/>
    <p:text>Es de una pagina web de chile. Abajo esta la fuente.</p:text>
    <p:extLst>
      <p:ext uri="{C676402C-5697-4E1C-873F-D02D1690AC5C}">
        <p15:threadingInfo xmlns:p15="http://schemas.microsoft.com/office/powerpoint/2012/main" timeZoneBias="180">
          <p15:parentCm authorId="2" idx="1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3efcb389e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g13efcb389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8" name="Google Shape;1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463175107c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4" name="Google Shape;144;g1463175107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63175107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7" name="Google Shape;157;g1463175107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68" name="Google Shape;16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6f7905b01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0" name="Google Shape;180;g136f7905b0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4264d7c8c8_0_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4" name="Google Shape;204;g14264d7c8c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49134c464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149134c464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4264d7c8c8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46" name="Google Shape;246;g14264d7c8c8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38449324ec_1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7" name="Google Shape;257;g138449324ec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68" name="Google Shape;2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36f7905b01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9" name="Google Shape;279;g136f7905b0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38449324ec_1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95" name="Google Shape;295;g138449324ec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38449324ec_1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06" name="Google Shape;306;g138449324ec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4264d7c8c8_0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15" name="Google Shape;315;g14264d7c8c8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38449324ec_1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24" name="Google Shape;324;g138449324ec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459abc4576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34" name="Google Shape;334;g1459abc457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459abc4576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44" name="Google Shape;344;g1459abc457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49134c4642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53" name="Google Shape;353;g149134c464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66" name="Google Shape;3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75" name="Google Shape;3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52ad0d47f3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84" name="Google Shape;384;g152ad0d47f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" name="Google Shape;37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" name="Google Shape;5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" name="Google Shape;8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20.png"/><Relationship Id="rId18" Type="http://schemas.openxmlformats.org/officeDocument/2006/relationships/image" Target="../media/image25.jp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3.png"/><Relationship Id="rId20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11" Type="http://schemas.openxmlformats.org/officeDocument/2006/relationships/image" Target="../media/image18.png"/><Relationship Id="rId5" Type="http://schemas.openxmlformats.org/officeDocument/2006/relationships/image" Target="../media/image12.jpg"/><Relationship Id="rId15" Type="http://schemas.openxmlformats.org/officeDocument/2006/relationships/image" Target="../media/image22.png"/><Relationship Id="rId10" Type="http://schemas.openxmlformats.org/officeDocument/2006/relationships/image" Target="../media/image17.jpg"/><Relationship Id="rId19" Type="http://schemas.openxmlformats.org/officeDocument/2006/relationships/image" Target="../media/image26.jpg"/><Relationship Id="rId4" Type="http://schemas.openxmlformats.org/officeDocument/2006/relationships/image" Target="../media/image3.png"/><Relationship Id="rId9" Type="http://schemas.openxmlformats.org/officeDocument/2006/relationships/image" Target="../media/image16.png"/><Relationship Id="rId1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8.jp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2.xml"/><Relationship Id="rId5" Type="http://schemas.openxmlformats.org/officeDocument/2006/relationships/image" Target="../media/image29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2.jp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3.jp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hyperlink" Target="https://museomoderno.org/historias-sociale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hundred.org/en" TargetMode="External"/><Relationship Id="rId5" Type="http://schemas.openxmlformats.org/officeDocument/2006/relationships/hyperlink" Target="https://museomoderno.org/tea-actividades-integradas/" TargetMode="External"/><Relationship Id="rId10" Type="http://schemas.openxmlformats.org/officeDocument/2006/relationships/hyperlink" Target="https://museomoderno.org/guia-cea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museomoderno.org/lectura-facil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8.jp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.png"/><Relationship Id="rId7" Type="http://schemas.openxmlformats.org/officeDocument/2006/relationships/hyperlink" Target="https://userway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 descr="Image 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7127" y="12700"/>
            <a:ext cx="1058487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1607125" y="1525075"/>
            <a:ext cx="6656100" cy="3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>
                <a:solidFill>
                  <a:schemeClr val="dk1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1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   </a:t>
            </a:r>
            <a:r>
              <a:rPr lang="es-AR" sz="49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Museo Moderno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AR" sz="4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   Caso accesible</a:t>
            </a:r>
            <a:endParaRPr lang="es-AR" sz="3000" b="1" i="0" u="none" strike="noStrike" cap="none" dirty="0"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none" strike="noStrike" cap="none" dirty="0">
              <a:solidFill>
                <a:schemeClr val="dk1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92" name="Google Shape;92;p1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5192" y="6261424"/>
            <a:ext cx="954595" cy="334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3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5969221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 descr="Image 6"/>
          <p:cNvPicPr preferRelativeResize="0"/>
          <p:nvPr/>
        </p:nvPicPr>
        <p:blipFill rotWithShape="1">
          <a:blip r:embed="rId4">
            <a:alphaModFix/>
          </a:blip>
          <a:srcRect l="1980" r="1980"/>
          <a:stretch/>
        </p:blipFill>
        <p:spPr>
          <a:xfrm>
            <a:off x="128790" y="31437"/>
            <a:ext cx="11873870" cy="93816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/>
          <p:nvPr/>
        </p:nvSpPr>
        <p:spPr>
          <a:xfrm>
            <a:off x="302975" y="2067213"/>
            <a:ext cx="5799600" cy="367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1800"/>
            </a:pPr>
            <a:r>
              <a:rPr lang="es-AR" sz="15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El Museo Moderno busca integrar y fomentar la participación de todas las personas eliminando barreras, para que todos sus visitantes puedan disfrutar de la experiencia que brinda el museo.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AR" sz="20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15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Este proyecto aborda la dimensión </a:t>
            </a:r>
            <a:r>
              <a:rPr lang="es-AR" sz="1500" b="1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social-personas</a:t>
            </a:r>
            <a:r>
              <a:rPr lang="es-AR" sz="15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, involucrando a los empleados, colaboradores y visitantes con foco en varios de los Objetivos  de Desarrollo Sostenible de la Agenda 2030.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lang="es-AR" sz="1500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1828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1300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#3 Salud y bienestar</a:t>
            </a:r>
          </a:p>
          <a:p>
            <a:pPr marL="1828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1300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#4 Educación de calidad</a:t>
            </a:r>
          </a:p>
          <a:p>
            <a:pPr marL="1828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13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#5 Igualdad de género </a:t>
            </a:r>
          </a:p>
          <a:p>
            <a:pPr marL="1828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13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#10 Reducción de la desigualdad</a:t>
            </a:r>
          </a:p>
          <a:p>
            <a:pPr marL="1828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13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#11 Ciudades y comunidades sostenibles </a:t>
            </a:r>
          </a:p>
          <a:p>
            <a:pPr marL="18288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AR" sz="13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#17 Alianzas </a:t>
            </a:r>
          </a:p>
        </p:txBody>
      </p:sp>
      <p:pic>
        <p:nvPicPr>
          <p:cNvPr id="100" name="Google Shape;100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8425" y="2096730"/>
            <a:ext cx="5307474" cy="348973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/>
          <p:nvPr/>
        </p:nvSpPr>
        <p:spPr>
          <a:xfrm>
            <a:off x="128801" y="1019600"/>
            <a:ext cx="113133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800" b="1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Sustentabilidad social</a:t>
            </a:r>
            <a:endParaRPr sz="2800" b="1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¿Por qué abordar la accesibilidad en un museo?</a:t>
            </a:r>
            <a:r>
              <a:rPr lang="en-US" sz="29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endParaRPr sz="29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3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>
              <a:buClr>
                <a:schemeClr val="dk1"/>
              </a:buClr>
              <a:buSzPts val="1800"/>
            </a:pPr>
            <a:endParaRPr sz="1500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6408425" y="5952075"/>
            <a:ext cx="558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"/>
              </a:rPr>
              <a:t>Recorrido para personas con discapacidad visual</a:t>
            </a:r>
            <a:endParaRPr sz="1200" b="0" i="1" u="none" strike="noStrike" cap="none" dirty="0">
              <a:solidFill>
                <a:srgbClr val="073763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3efcb389e5_0_0"/>
          <p:cNvSpPr txBox="1">
            <a:spLocks noGrp="1"/>
          </p:cNvSpPr>
          <p:nvPr>
            <p:ph type="title"/>
          </p:nvPr>
        </p:nvSpPr>
        <p:spPr>
          <a:xfrm>
            <a:off x="712000" y="1111814"/>
            <a:ext cx="10515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MX" sz="3300" b="1" dirty="0">
                <a:solidFill>
                  <a:srgbClr val="0B5394"/>
                </a:solidFill>
                <a:latin typeface="MuseoModerno"/>
                <a:ea typeface="MuseoModerno"/>
                <a:cs typeface="MuseoModerno"/>
                <a:sym typeface="MuseoModerno"/>
              </a:rPr>
              <a:t>La discapacidad en el Moderno</a:t>
            </a:r>
          </a:p>
        </p:txBody>
      </p:sp>
      <p:pic>
        <p:nvPicPr>
          <p:cNvPr id="108" name="Google Shape;108;g13efcb389e5_0_0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59065" y="146164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3efcb389e5_0_0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717418" y="5958525"/>
            <a:ext cx="4547207" cy="89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13efcb389e5_0_0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989" y="6344031"/>
            <a:ext cx="954595" cy="3349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g13efcb389e5_0_0"/>
          <p:cNvGrpSpPr/>
          <p:nvPr/>
        </p:nvGrpSpPr>
        <p:grpSpPr>
          <a:xfrm>
            <a:off x="8296837" y="1968793"/>
            <a:ext cx="2260707" cy="2162670"/>
            <a:chOff x="692504" y="2434563"/>
            <a:chExt cx="1809000" cy="1714500"/>
          </a:xfrm>
        </p:grpSpPr>
        <p:sp>
          <p:nvSpPr>
            <p:cNvPr id="112" name="Google Shape;112;g13efcb389e5_0_0"/>
            <p:cNvSpPr/>
            <p:nvPr/>
          </p:nvSpPr>
          <p:spPr>
            <a:xfrm>
              <a:off x="711975" y="2434563"/>
              <a:ext cx="1714500" cy="1714500"/>
            </a:xfrm>
            <a:prstGeom prst="ellipse">
              <a:avLst/>
            </a:prstGeom>
            <a:solidFill>
              <a:srgbClr val="1C458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g13efcb389e5_0_0"/>
            <p:cNvSpPr txBox="1"/>
            <p:nvPr/>
          </p:nvSpPr>
          <p:spPr>
            <a:xfrm>
              <a:off x="692504" y="2514564"/>
              <a:ext cx="1809000" cy="131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rgbClr val="FFFFFF"/>
                  </a:solidFill>
                  <a:latin typeface="MuseoModerno"/>
                  <a:ea typeface="MuseoModerno"/>
                  <a:cs typeface="MuseoModerno"/>
                  <a:sym typeface="MuseoModerno"/>
                </a:rPr>
                <a:t>6305</a:t>
              </a:r>
              <a:r>
                <a:rPr lang="en-US" sz="3600" b="1" i="0" u="none" strike="noStrike" cap="none" dirty="0">
                  <a:solidFill>
                    <a:srgbClr val="FFFFFF"/>
                  </a:solidFill>
                  <a:latin typeface="MuseoModerno"/>
                  <a:ea typeface="MuseoModerno"/>
                  <a:cs typeface="MuseoModerno"/>
                  <a:sym typeface="MuseoModerno"/>
                </a:rPr>
                <a:t> </a:t>
              </a:r>
              <a:endParaRPr sz="2000" b="1" i="0" u="none" strike="noStrike" cap="none" dirty="0">
                <a:solidFill>
                  <a:srgbClr val="FFFFFF"/>
                </a:solidFill>
                <a:latin typeface="MuseoModerno"/>
                <a:ea typeface="MuseoModerno"/>
                <a:cs typeface="MuseoModerno"/>
                <a:sym typeface="MuseoModern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rgbClr val="FFFFFF"/>
                  </a:solidFill>
                  <a:latin typeface="MuseoModerno"/>
                  <a:ea typeface="MuseoModerno"/>
                  <a:cs typeface="MuseoModerno"/>
                  <a:sym typeface="MuseoModerno"/>
                </a:rPr>
                <a:t>visitantes</a:t>
              </a:r>
              <a:endParaRPr sz="2000" b="1" i="0" u="none" strike="noStrike" cap="none" dirty="0">
                <a:solidFill>
                  <a:srgbClr val="FFFFFF"/>
                </a:solidFill>
                <a:latin typeface="MuseoModerno"/>
                <a:ea typeface="MuseoModerno"/>
                <a:cs typeface="MuseoModerno"/>
                <a:sym typeface="MuseoModern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rgbClr val="FFFFFF"/>
                  </a:solidFill>
                  <a:latin typeface="MuseoModerno"/>
                  <a:ea typeface="MuseoModerno"/>
                  <a:cs typeface="MuseoModerno"/>
                  <a:sym typeface="MuseoModerno"/>
                </a:rPr>
                <a:t>con discapacidad</a:t>
              </a:r>
              <a:endParaRPr sz="2000" b="1" i="0" u="none" strike="noStrike" cap="none" dirty="0">
                <a:solidFill>
                  <a:srgbClr val="FFFFFF"/>
                </a:solidFill>
                <a:latin typeface="MuseoModerno"/>
                <a:ea typeface="MuseoModerno"/>
                <a:cs typeface="MuseoModerno"/>
                <a:sym typeface="MuseoModerno"/>
              </a:endParaRPr>
            </a:p>
          </p:txBody>
        </p:sp>
      </p:grpSp>
      <p:sp>
        <p:nvSpPr>
          <p:cNvPr id="114" name="Google Shape;114;g13efcb389e5_0_0"/>
          <p:cNvSpPr txBox="1"/>
          <p:nvPr/>
        </p:nvSpPr>
        <p:spPr>
          <a:xfrm>
            <a:off x="8199488" y="4578500"/>
            <a:ext cx="2358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0B5394"/>
                </a:solidFill>
                <a:latin typeface="MuseoModerno"/>
                <a:ea typeface="MuseoModerno"/>
                <a:cs typeface="MuseoModerno"/>
                <a:sym typeface="MuseoModerno"/>
              </a:rPr>
              <a:t>Visitantes en el museo 2017-2022</a:t>
            </a:r>
            <a:endParaRPr sz="1400" b="1" i="0" u="none" strike="noStrike" cap="none" dirty="0">
              <a:solidFill>
                <a:srgbClr val="0B5394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115" name="Google Shape;115;g13efcb389e5_0_0"/>
          <p:cNvSpPr txBox="1"/>
          <p:nvPr/>
        </p:nvSpPr>
        <p:spPr>
          <a:xfrm>
            <a:off x="712000" y="1968788"/>
            <a:ext cx="6536400" cy="44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En la Argentina, más de </a:t>
            </a:r>
            <a:r>
              <a:rPr lang="es-AR" sz="19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 Medium"/>
                <a:ea typeface="MuseoModerno Medium"/>
                <a:cs typeface="MuseoModerno Medium"/>
                <a:sym typeface="MuseoModerno Medium"/>
              </a:rPr>
              <a:t>2.176.123</a:t>
            </a:r>
            <a:r>
              <a:rPr lang="es-AR" sz="27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 </a:t>
            </a:r>
            <a:r>
              <a:rPr lang="es-AR" sz="20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personas tienen alguna discapacidad (7,1%) y hace ya algunos años que se promueve su inclusión en todos los ámbitos de la sociedad.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AR" sz="2000" b="0" i="0" u="none" strike="noStrike" cap="none" dirty="0">
              <a:solidFill>
                <a:srgbClr val="0B5394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lvl="0">
              <a:buSzPts val="2000"/>
            </a:pPr>
            <a:r>
              <a:rPr lang="es-AR" sz="20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El Museo de Arte Moderno de Buenos </a:t>
            </a:r>
            <a:r>
              <a:rPr lang="es-AR" sz="2000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Aires trabaja, desde </a:t>
            </a:r>
            <a:r>
              <a:rPr lang="es-AR" sz="20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2016, para garantizar el acceso libre, reduciendo barreras y desarrollando apoyos, a fin de brindar una experiencia positiva a quienes lo visitan, sin importar su condición.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000000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4" descr="Image 6"/>
          <p:cNvPicPr preferRelativeResize="0"/>
          <p:nvPr/>
        </p:nvPicPr>
        <p:blipFill rotWithShape="1">
          <a:blip r:embed="rId3">
            <a:alphaModFix/>
          </a:blip>
          <a:srcRect l="1980" r="1980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467" y="5969221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4"/>
          <p:cNvSpPr txBox="1"/>
          <p:nvPr/>
        </p:nvSpPr>
        <p:spPr>
          <a:xfrm>
            <a:off x="193500" y="1078175"/>
            <a:ext cx="3088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Camino recorrido</a:t>
            </a:r>
            <a:endParaRPr sz="3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2016-2022</a:t>
            </a:r>
            <a:endParaRPr sz="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4"/>
          <p:cNvPicPr preferRelativeResize="0"/>
          <p:nvPr/>
        </p:nvPicPr>
        <p:blipFill rotWithShape="1">
          <a:blip r:embed="rId5">
            <a:alphaModFix/>
          </a:blip>
          <a:srcRect t="29773" b="30458"/>
          <a:stretch/>
        </p:blipFill>
        <p:spPr>
          <a:xfrm>
            <a:off x="3989162" y="2827522"/>
            <a:ext cx="6994276" cy="204165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4"/>
          <p:cNvSpPr txBox="1"/>
          <p:nvPr/>
        </p:nvSpPr>
        <p:spPr>
          <a:xfrm>
            <a:off x="3281700" y="1039625"/>
            <a:ext cx="2518200" cy="18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1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Inicios</a:t>
            </a:r>
            <a:br>
              <a:rPr lang="es-MX" sz="1100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MX" sz="1200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En 2016 se crea el área de Comunidades en el departamento de Educación y se diseñan actividades para personas con discapacidad.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En 2017 se amplía el área de Comunidades formando alianzas con Arte en Barrios, Brincar y Dirección de Salud Mental.</a:t>
            </a:r>
          </a:p>
        </p:txBody>
      </p:sp>
      <p:sp>
        <p:nvSpPr>
          <p:cNvPr id="125" name="Google Shape;125;p14"/>
          <p:cNvSpPr txBox="1"/>
          <p:nvPr/>
        </p:nvSpPr>
        <p:spPr>
          <a:xfrm>
            <a:off x="5869473" y="969600"/>
            <a:ext cx="23817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0" u="none" strike="noStrike" cap="none" dirty="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Refinamos la estrategia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En 2019 se realiza un diagnóstico, plan de mejora y capacitación presencial junto al ENTUR para alcanzar el sello accesible.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dirty="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Se concreta una a</a:t>
            </a:r>
            <a:r>
              <a:rPr lang="es-AR" sz="1200" b="0" i="0" u="none" strike="noStrike" cap="none" dirty="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lianza con la  Fundación Nínawa Daher y Copidis. Se organiza una exposición con obras de usuarios del programa de salud mental.</a:t>
            </a:r>
          </a:p>
        </p:txBody>
      </p:sp>
      <p:sp>
        <p:nvSpPr>
          <p:cNvPr id="126" name="Google Shape;126;p14"/>
          <p:cNvSpPr txBox="1"/>
          <p:nvPr/>
        </p:nvSpPr>
        <p:spPr>
          <a:xfrm>
            <a:off x="8476225" y="771750"/>
            <a:ext cx="26760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Señalética, capacitación y protocolos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Se desarrolla una nueva señalética, cédulas accesibles, Planeá tu visita accesible, y se inaugura una sala táctil con reproducciones 3D. Se elabora un protocolo de atención para personas con discapacidad y se realizan capacitaciones para todo el equipo. </a:t>
            </a:r>
          </a:p>
        </p:txBody>
      </p:sp>
      <p:sp>
        <p:nvSpPr>
          <p:cNvPr id="127" name="Google Shape;127;p14"/>
          <p:cNvSpPr txBox="1"/>
          <p:nvPr/>
        </p:nvSpPr>
        <p:spPr>
          <a:xfrm>
            <a:off x="535775" y="3241475"/>
            <a:ext cx="7715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3989175" y="4869175"/>
            <a:ext cx="26118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0" u="none" strike="noStrike" cap="non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Ampliación del edificio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En 2018 se amplía el edificio incorporando diseño universal, ascensores y baños adaptados. Se inaugura una nueva sala de Educación con adaptaciones de diseño universal y se organiza la primera jornada accesible para profesionales de museos: Museo Humano. </a:t>
            </a:r>
          </a:p>
        </p:txBody>
      </p:sp>
      <p:sp>
        <p:nvSpPr>
          <p:cNvPr id="129" name="Google Shape;129;p14"/>
          <p:cNvSpPr txBox="1"/>
          <p:nvPr/>
        </p:nvSpPr>
        <p:spPr>
          <a:xfrm>
            <a:off x="6768613" y="4961575"/>
            <a:ext cx="1781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0" u="none" strike="noStrike" cap="none" dirty="0">
                <a:solidFill>
                  <a:srgbClr val="A64D79"/>
                </a:solidFill>
                <a:latin typeface="Calibri"/>
                <a:ea typeface="Calibri"/>
                <a:cs typeface="Calibri"/>
                <a:sym typeface="Calibri"/>
              </a:rPr>
              <a:t>Adaptaciones edilicias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A64D79"/>
                </a:solidFill>
                <a:latin typeface="Calibri"/>
                <a:ea typeface="Calibri"/>
                <a:cs typeface="Calibri"/>
                <a:sym typeface="Calibri"/>
              </a:rPr>
              <a:t>En 2020 se instala la elevadora para PcD y los planos hápticos. Se desarrollan actividades y recursos pedagógicos en versión digital.</a:t>
            </a:r>
            <a:endParaRPr lang="es-AR"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4"/>
          <p:cNvSpPr txBox="1"/>
          <p:nvPr/>
        </p:nvSpPr>
        <p:spPr>
          <a:xfrm>
            <a:off x="8850025" y="4961575"/>
            <a:ext cx="20079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Sello accesible</a:t>
            </a:r>
            <a:endParaRPr lang="es-AR" sz="1200" b="1" i="0" u="none" strike="noStrike" cap="none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</a:ext>
              </a:extLst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Se cumple con las observaciones realizadas por el </a:t>
            </a:r>
            <a:r>
              <a:rPr lang="es-AR" sz="12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ENTUR</a:t>
            </a:r>
            <a:r>
              <a:rPr lang="es-AR" sz="1200" b="0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adaptar el museo y conseguir el sello accesible, enmarcando al proyecto en el plan de sustentabilidad</a:t>
            </a:r>
            <a:r>
              <a:rPr lang="es-AR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7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553" y="6217595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7" descr="Image 6"/>
          <p:cNvPicPr preferRelativeResize="0"/>
          <p:nvPr/>
        </p:nvPicPr>
        <p:blipFill rotWithShape="1">
          <a:blip r:embed="rId4">
            <a:alphaModFix/>
          </a:blip>
          <a:srcRect l="1980" r="1980"/>
          <a:stretch/>
        </p:blipFill>
        <p:spPr>
          <a:xfrm>
            <a:off x="131413" y="47091"/>
            <a:ext cx="12192000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7"/>
          <p:cNvSpPr/>
          <p:nvPr/>
        </p:nvSpPr>
        <p:spPr>
          <a:xfrm>
            <a:off x="277575" y="1180925"/>
            <a:ext cx="60183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Proyecto </a:t>
            </a: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transversa</a:t>
            </a: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l</a:t>
            </a:r>
            <a:endParaRPr sz="3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138" name="Google Shape;138;p7" descr="Image 3"/>
          <p:cNvPicPr preferRelativeResize="0"/>
          <p:nvPr/>
        </p:nvPicPr>
        <p:blipFill rotWithShape="1">
          <a:blip r:embed="rId5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30625" y="2376854"/>
            <a:ext cx="2325154" cy="308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80489" y="2376838"/>
            <a:ext cx="4116424" cy="30872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7"/>
          <p:cNvSpPr txBox="1"/>
          <p:nvPr/>
        </p:nvSpPr>
        <p:spPr>
          <a:xfrm>
            <a:off x="459500" y="2750625"/>
            <a:ext cx="42873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El proyecto se incluye dentro de los ejes de trabajo del museo.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Se coordinó de forma transversal con un equipo integrado por Dirección, Educación y especialistas en accesibilidad en diálogo con las distintas áreas. </a:t>
            </a:r>
            <a:endParaRPr lang="es-A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1463175107c_0_9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450" y="6298847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1463175107c_0_9" descr="Image 6"/>
          <p:cNvPicPr preferRelativeResize="0"/>
          <p:nvPr/>
        </p:nvPicPr>
        <p:blipFill rotWithShape="1">
          <a:blip r:embed="rId4">
            <a:alphaModFix/>
          </a:blip>
          <a:srcRect l="1978" r="1986"/>
          <a:stretch/>
        </p:blipFill>
        <p:spPr>
          <a:xfrm>
            <a:off x="0" y="0"/>
            <a:ext cx="12192001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1463175107c_0_9"/>
          <p:cNvSpPr txBox="1"/>
          <p:nvPr/>
        </p:nvSpPr>
        <p:spPr>
          <a:xfrm>
            <a:off x="6096000" y="5065393"/>
            <a:ext cx="5216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300"/>
              <a:buFont typeface="MuseoModerno"/>
              <a:buChar char="●"/>
            </a:pPr>
            <a:r>
              <a:rPr lang="en-US" sz="13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Elaboración propia SIN contemplar honorarios del equipo (ver anexo en página 36).</a:t>
            </a:r>
            <a:endParaRPr sz="13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149" name="Google Shape;149;g1463175107c_0_9"/>
          <p:cNvSpPr txBox="1"/>
          <p:nvPr/>
        </p:nvSpPr>
        <p:spPr>
          <a:xfrm>
            <a:off x="222550" y="1051050"/>
            <a:ext cx="65304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Valor del </a:t>
            </a: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proyecto</a:t>
            </a: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 </a:t>
            </a: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endParaRPr sz="3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</a:ext>
              </a:extLs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g1463175107c_0_9" descr="Image 3"/>
          <p:cNvPicPr preferRelativeResize="0"/>
          <p:nvPr/>
        </p:nvPicPr>
        <p:blipFill rotWithShape="1">
          <a:blip r:embed="rId5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" name="Google Shape;151;g1463175107c_0_9"/>
          <p:cNvGrpSpPr/>
          <p:nvPr/>
        </p:nvGrpSpPr>
        <p:grpSpPr>
          <a:xfrm>
            <a:off x="1152720" y="1968975"/>
            <a:ext cx="2987400" cy="3085906"/>
            <a:chOff x="343038" y="2938255"/>
            <a:chExt cx="3000000" cy="2766636"/>
          </a:xfrm>
        </p:grpSpPr>
        <p:sp>
          <p:nvSpPr>
            <p:cNvPr id="152" name="Google Shape;152;g1463175107c_0_9"/>
            <p:cNvSpPr/>
            <p:nvPr/>
          </p:nvSpPr>
          <p:spPr>
            <a:xfrm>
              <a:off x="534591" y="2938255"/>
              <a:ext cx="2616900" cy="2512500"/>
            </a:xfrm>
            <a:prstGeom prst="ellipse">
              <a:avLst/>
            </a:prstGeom>
            <a:solidFill>
              <a:srgbClr val="1C458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g1463175107c_0_9"/>
            <p:cNvSpPr txBox="1"/>
            <p:nvPr/>
          </p:nvSpPr>
          <p:spPr>
            <a:xfrm>
              <a:off x="343038" y="3151891"/>
              <a:ext cx="3000000" cy="255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50"/>
                <a:buFont typeface="Arial"/>
                <a:buNone/>
              </a:pPr>
              <a:r>
                <a:rPr lang="es-AR" sz="2450" b="0" i="0" u="none" strike="noStrike" cap="none" dirty="0">
                  <a:solidFill>
                    <a:schemeClr val="lt1"/>
                  </a:solidFill>
                  <a:latin typeface="MuseoModerno Medium"/>
                  <a:ea typeface="MuseoModerno Medium"/>
                  <a:cs typeface="MuseoModerno Medium"/>
                  <a:sym typeface="MuseoModerno Medium"/>
                </a:rPr>
                <a:t>Total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rPr lang="es-AR" sz="1350" b="0" i="0" u="none" strike="noStrike" cap="none" dirty="0">
                  <a:solidFill>
                    <a:schemeClr val="lt1"/>
                  </a:solidFill>
                  <a:latin typeface="MuseoModerno Medium"/>
                  <a:ea typeface="MuseoModerno Medium"/>
                  <a:cs typeface="MuseoModerno Medium"/>
                  <a:sym typeface="MuseoModerno Medium"/>
                </a:rPr>
                <a:t>AR$</a:t>
              </a:r>
              <a:r>
                <a:rPr lang="es-AR" sz="1950" b="0" i="0" u="none" strike="noStrike" cap="none" dirty="0">
                  <a:solidFill>
                    <a:schemeClr val="lt1"/>
                  </a:solidFill>
                  <a:latin typeface="MuseoModerno Medium"/>
                  <a:ea typeface="MuseoModerno Medium"/>
                  <a:cs typeface="MuseoModerno Medium"/>
                  <a:sym typeface="MuseoModerno Medium"/>
                </a:rPr>
                <a:t> 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es-AR" sz="2500" b="0" i="0" u="none" strike="noStrike" cap="none" dirty="0">
                  <a:solidFill>
                    <a:schemeClr val="lt1"/>
                  </a:solidFill>
                  <a:latin typeface="MuseoModerno Medium"/>
                  <a:ea typeface="MuseoModerno Medium"/>
                  <a:cs typeface="MuseoModerno Medium"/>
                  <a:sym typeface="MuseoModerno Medium"/>
                </a:rPr>
                <a:t>3.385.280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s-AR" sz="1600" b="0" i="0" u="none" strike="noStrike" cap="none" dirty="0">
                  <a:solidFill>
                    <a:schemeClr val="lt1"/>
                  </a:solidFill>
                  <a:latin typeface="MuseoModerno Medium"/>
                  <a:ea typeface="MuseoModerno Medium"/>
                  <a:cs typeface="MuseoModerno Medium"/>
                  <a:sym typeface="MuseoModerno Medium"/>
                </a:rPr>
                <a:t>equivalente a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s-AR" sz="1600" b="0" i="0" u="none" strike="noStrike" cap="none" dirty="0">
                  <a:solidFill>
                    <a:schemeClr val="lt1"/>
                  </a:solidFill>
                  <a:latin typeface="MuseoModerno Medium"/>
                  <a:ea typeface="MuseoModerno Medium"/>
                  <a:cs typeface="MuseoModerno Medium"/>
                  <a:sym typeface="MuseoModerno Medium"/>
                </a:rPr>
                <a:t>US$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s-AR" sz="2400" b="0" i="0" u="none" strike="noStrike" cap="none" dirty="0">
                  <a:solidFill>
                    <a:schemeClr val="lt1"/>
                  </a:solidFill>
                  <a:latin typeface="MuseoModerno Medium"/>
                  <a:ea typeface="MuseoModerno Medium"/>
                  <a:cs typeface="MuseoModerno Medium"/>
                  <a:sym typeface="MuseoModerno Medium"/>
                </a:rPr>
                <a:t>34.184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lang="es-AR" sz="2400" b="0" i="0" u="none" strike="noStrike" cap="none" dirty="0">
                <a:solidFill>
                  <a:schemeClr val="lt1"/>
                </a:solidFill>
                <a:latin typeface="MuseoModerno Medium"/>
                <a:ea typeface="MuseoModerno Medium"/>
                <a:cs typeface="MuseoModerno Medium"/>
                <a:sym typeface="MuseoModerno Medium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2400" b="0" i="0" u="none" strike="noStrike" cap="none" dirty="0">
                <a:solidFill>
                  <a:schemeClr val="lt1"/>
                </a:solidFill>
                <a:latin typeface="MuseoModerno Medium"/>
                <a:ea typeface="MuseoModerno Medium"/>
                <a:cs typeface="MuseoModerno Medium"/>
                <a:sym typeface="MuseoModerno Medium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01164F9-44ED-8441-9838-63CFFD403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5379" y="1354062"/>
            <a:ext cx="4934426" cy="37008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82990E-FBB9-3240-A169-A9E85C2B0D5B}"/>
              </a:ext>
            </a:extLst>
          </p:cNvPr>
          <p:cNvSpPr txBox="1"/>
          <p:nvPr/>
        </p:nvSpPr>
        <p:spPr>
          <a:xfrm>
            <a:off x="6471619" y="1200173"/>
            <a:ext cx="344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Origen del presupuesto de accesibilidad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1463175107c_0_0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1463175107c_0_0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1463175107c_0_0"/>
          <p:cNvSpPr txBox="1"/>
          <p:nvPr/>
        </p:nvSpPr>
        <p:spPr>
          <a:xfrm>
            <a:off x="347450" y="1128075"/>
            <a:ext cx="4244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FF0000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162" name="Google Shape;162;g1463175107c_0_0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218" y="6217595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463175107c_0_0"/>
          <p:cNvSpPr txBox="1"/>
          <p:nvPr/>
        </p:nvSpPr>
        <p:spPr>
          <a:xfrm>
            <a:off x="280250" y="1421750"/>
            <a:ext cx="6939300" cy="44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16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000"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1. Punto de partida y diagnóstico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Se realizó </a:t>
            </a:r>
            <a:r>
              <a:rPr lang="es-AR" sz="1800" b="0" i="1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benchmark</a:t>
            </a: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 con museos y organizaciones locales e internacionales. Se consultó bibliografía y se participó en seminarios y cursos ofrecidos por Ibermuseos y la Dirección General de Museos, del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Ministerio de Cultura de Nación.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AR"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El diagnóstico se realizó junto con el equipo del ENTUR del Gobierno de la Ciudad y Copidis para definir el estado de situación, los pasos a seguir y el seguimiento.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AR"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Sobre la</a:t>
            </a: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 base del análisis, se planteó el objetivo de alcanzar el sello de museo accesible </a:t>
            </a:r>
            <a:r>
              <a:rPr lang="es-AR" sz="18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(ENTUR</a:t>
            </a: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</p:txBody>
      </p:sp>
      <p:pic>
        <p:nvPicPr>
          <p:cNvPr id="164" name="Google Shape;164;g1463175107c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1700" y="1679000"/>
            <a:ext cx="4547200" cy="341039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1463175107c_0_0"/>
          <p:cNvSpPr txBox="1"/>
          <p:nvPr/>
        </p:nvSpPr>
        <p:spPr>
          <a:xfrm>
            <a:off x="7361700" y="5158425"/>
            <a:ext cx="4689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1" u="none" strike="noStrike" cap="none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"/>
              </a:rPr>
              <a:t>Capacitación ENTUR para equipo accesibilidad institucional en Parque Patricios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7" descr="Image 6"/>
          <p:cNvPicPr preferRelativeResize="0"/>
          <p:nvPr/>
        </p:nvPicPr>
        <p:blipFill rotWithShape="1">
          <a:blip r:embed="rId3">
            <a:alphaModFix/>
          </a:blip>
          <a:srcRect l="1980" r="1980"/>
          <a:stretch/>
        </p:blipFill>
        <p:spPr>
          <a:xfrm>
            <a:off x="0" y="0"/>
            <a:ext cx="12192000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7"/>
          <p:cNvSpPr txBox="1"/>
          <p:nvPr/>
        </p:nvSpPr>
        <p:spPr>
          <a:xfrm>
            <a:off x="364600" y="1135413"/>
            <a:ext cx="8643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241625" y="2097375"/>
            <a:ext cx="5628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15</a:t>
            </a:r>
            <a:r>
              <a:rPr lang="en-US" sz="2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r>
              <a:rPr lang="es-AR" sz="2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capacitaciones presenciales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AR" sz="2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y virtuales con instituciones y ONG</a:t>
            </a:r>
            <a:endParaRPr lang="es-AR" sz="2400" b="1" i="0" u="none" strike="noStrike" cap="none" dirty="0">
              <a:solidFill>
                <a:srgbClr val="000000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116225" y="3852350"/>
            <a:ext cx="58959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Un programa de formación y capacitación en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materia de accesibilidad para que todo el equipo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esté involucrado en la tarea de hacer un museo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accesible e inclusivo, por lo que la sensibilización y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la comprensión de la discapacidad debe llegar a todos.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4" name="Google Shape;174;p17"/>
          <p:cNvPicPr preferRelativeResize="0"/>
          <p:nvPr/>
        </p:nvPicPr>
        <p:blipFill rotWithShape="1">
          <a:blip r:embed="rId4">
            <a:alphaModFix/>
          </a:blip>
          <a:srcRect b="20942"/>
          <a:stretch/>
        </p:blipFill>
        <p:spPr>
          <a:xfrm>
            <a:off x="6324950" y="2288525"/>
            <a:ext cx="5425024" cy="35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7"/>
          <p:cNvSpPr txBox="1"/>
          <p:nvPr/>
        </p:nvSpPr>
        <p:spPr>
          <a:xfrm>
            <a:off x="147875" y="440925"/>
            <a:ext cx="71820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2. Sensibilización de e</a:t>
            </a: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quipo mediante </a:t>
            </a: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capacitaciones</a:t>
            </a: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endParaRPr sz="9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17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9553" y="6217595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7"/>
          <p:cNvSpPr txBox="1"/>
          <p:nvPr/>
        </p:nvSpPr>
        <p:spPr>
          <a:xfrm>
            <a:off x="6376225" y="5896575"/>
            <a:ext cx="571170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1" u="none" strike="noStrike" cap="none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"/>
              </a:rPr>
              <a:t>Capacitación ENTUR para equipos que se vinculan con el visitante.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g136f7905b01_0_19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250" y="6197597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136f7905b01_0_19" descr="Image 6"/>
          <p:cNvPicPr preferRelativeResize="0"/>
          <p:nvPr/>
        </p:nvPicPr>
        <p:blipFill rotWithShape="1">
          <a:blip r:embed="rId4">
            <a:alphaModFix/>
          </a:blip>
          <a:srcRect l="1978" r="1986"/>
          <a:stretch/>
        </p:blipFill>
        <p:spPr>
          <a:xfrm>
            <a:off x="0" y="0"/>
            <a:ext cx="12192001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136f7905b01_0_19"/>
          <p:cNvSpPr txBox="1"/>
          <p:nvPr/>
        </p:nvSpPr>
        <p:spPr>
          <a:xfrm>
            <a:off x="386250" y="834863"/>
            <a:ext cx="8643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r>
              <a:rPr lang="en-US" sz="2000" b="1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3. A</a:t>
            </a: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lianzas</a:t>
            </a:r>
            <a:endParaRPr sz="20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185" name="Google Shape;185;g136f7905b01_0_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3929" y="2796023"/>
            <a:ext cx="1501707" cy="139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136f7905b01_0_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63711" y="4265389"/>
            <a:ext cx="1228227" cy="571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136f7905b01_0_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21210" y="4140592"/>
            <a:ext cx="926220" cy="850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136f7905b01_0_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17618" y="4353989"/>
            <a:ext cx="1258435" cy="702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136f7905b01_0_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258576" y="4260605"/>
            <a:ext cx="1228227" cy="61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136f7905b01_0_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159602" y="3189814"/>
            <a:ext cx="1436068" cy="610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136f7905b01_0_1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891525" y="3364231"/>
            <a:ext cx="1258430" cy="571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136f7905b01_0_1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886231" y="4200270"/>
            <a:ext cx="793386" cy="73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136f7905b01_0_1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821207" y="5331392"/>
            <a:ext cx="1604018" cy="81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136f7905b01_0_1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176757" y="5139857"/>
            <a:ext cx="1258439" cy="105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136f7905b01_0_1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631911" y="3159270"/>
            <a:ext cx="1939866" cy="803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136f7905b01_0_1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033436" y="5419061"/>
            <a:ext cx="1604018" cy="634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136f7905b01_0_1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643714" y="4396584"/>
            <a:ext cx="1389704" cy="459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136f7905b01_0_1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012275" y="3181907"/>
            <a:ext cx="954600" cy="95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136f7905b01_0_1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017620" y="5474552"/>
            <a:ext cx="2476500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136f7905b01_0_1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0258575" y="5331400"/>
            <a:ext cx="1501700" cy="67182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g136f7905b01_0_19"/>
          <p:cNvSpPr txBox="1"/>
          <p:nvPr/>
        </p:nvSpPr>
        <p:spPr>
          <a:xfrm>
            <a:off x="386238" y="1505838"/>
            <a:ext cx="9110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Para el desarrollo del plan, fue necesario articular con actores clave especializados en cada tema. Durante estos años se articuló con varias organizaciones para poder contar con su mirada y multiplicar el alcance del proyecto. </a:t>
            </a:r>
            <a:endParaRPr lang="es-AR" sz="2500" b="0" i="0" u="none" strike="noStrike" cap="none" dirty="0">
              <a:solidFill>
                <a:schemeClr val="accent1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14264d7c8c8_0_54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14264d7c8c8_0_54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14264d7c8c8_0_54"/>
          <p:cNvSpPr txBox="1"/>
          <p:nvPr/>
        </p:nvSpPr>
        <p:spPr>
          <a:xfrm>
            <a:off x="221475" y="1348400"/>
            <a:ext cx="11525700" cy="41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4. Reducción de barreras (físicas e intangibles</a:t>
            </a:r>
            <a:r>
              <a:rPr lang="es-AR" sz="25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lang="es-AR" sz="25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El diseño universal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AR" sz="18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El diseño universal es el diseño de productos y entornos que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pueden utilizar, en la mayor medida posible, todas las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personas. Su propósito es simplificar la realización de las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tareas cotidianas con el fin de beneficiar a todos los individuos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de todas las edades y habilidades sin necesidad de adaptación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ni diseño especializado.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lang="es-AR" sz="17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lang="es-AR" sz="25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rgbClr val="FF0000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209" name="Google Shape;209;g14264d7c8c8_0_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65300" y="1729600"/>
            <a:ext cx="4662598" cy="297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14264d7c8c8_0_54" descr="Image 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1218" y="6217595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14264d7c8c8_0_54"/>
          <p:cNvSpPr txBox="1"/>
          <p:nvPr/>
        </p:nvSpPr>
        <p:spPr>
          <a:xfrm>
            <a:off x="7165300" y="4766150"/>
            <a:ext cx="495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i="1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 Medium"/>
              </a:rPr>
              <a:t>Elevadora  para acceder al Café del museo, donada por la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i="1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 Medium"/>
              </a:rPr>
              <a:t>Asociación de Amigos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8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69203" y="6367670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 descr="Image 6"/>
          <p:cNvPicPr preferRelativeResize="0"/>
          <p:nvPr/>
        </p:nvPicPr>
        <p:blipFill rotWithShape="1">
          <a:blip r:embed="rId4">
            <a:alphaModFix/>
          </a:blip>
          <a:srcRect l="1980" r="1980"/>
          <a:stretch/>
        </p:blipFill>
        <p:spPr>
          <a:xfrm>
            <a:off x="131413" y="47091"/>
            <a:ext cx="12192000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8"/>
          <p:cNvSpPr/>
          <p:nvPr/>
        </p:nvSpPr>
        <p:spPr>
          <a:xfrm>
            <a:off x="363761" y="1396741"/>
            <a:ext cx="109815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4.1 Principios del diseño universal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219" name="Google Shape;219;p8"/>
          <p:cNvSpPr txBox="1"/>
          <p:nvPr/>
        </p:nvSpPr>
        <p:spPr>
          <a:xfrm>
            <a:off x="750450" y="2251525"/>
            <a:ext cx="1059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"/>
          <p:cNvSpPr txBox="1"/>
          <p:nvPr/>
        </p:nvSpPr>
        <p:spPr>
          <a:xfrm>
            <a:off x="434300" y="6476650"/>
            <a:ext cx="9778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Fuente: ciudadaccesible.cl</a:t>
            </a:r>
            <a:endParaRPr sz="10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8"/>
          <p:cNvPicPr preferRelativeResize="0"/>
          <p:nvPr/>
        </p:nvPicPr>
        <p:blipFill rotWithShape="1">
          <a:blip r:embed="rId5"/>
          <a:srcRect/>
          <a:stretch/>
        </p:blipFill>
        <p:spPr>
          <a:xfrm>
            <a:off x="1601475" y="2183300"/>
            <a:ext cx="8348251" cy="38899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9" descr="Image 6"/>
          <p:cNvPicPr preferRelativeResize="0"/>
          <p:nvPr/>
        </p:nvPicPr>
        <p:blipFill rotWithShape="1">
          <a:blip r:embed="rId3">
            <a:alphaModFix/>
          </a:blip>
          <a:srcRect l="1980" r="1980"/>
          <a:stretch/>
        </p:blipFill>
        <p:spPr>
          <a:xfrm>
            <a:off x="12879" y="25754"/>
            <a:ext cx="12192000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9"/>
          <p:cNvSpPr txBox="1"/>
          <p:nvPr/>
        </p:nvSpPr>
        <p:spPr>
          <a:xfrm>
            <a:off x="222556" y="1163631"/>
            <a:ext cx="81627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4.2 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Adaptaciones realizadas según los criterios del diseño universal</a:t>
            </a:r>
            <a:r>
              <a:rPr lang="es-AR" sz="2000" b="0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endParaRPr lang="es-A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326277" y="1967000"/>
            <a:ext cx="4839600" cy="363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Mejora de la rampa externa para acceso al museo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Puerta de apertura automática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Elevador para acceder al Café del museo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Baños accesibles con botón antipánico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Recepción a altura reglamentaria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Ascensor con botones en braille a altura reglamentaria y mención de los pisos con sonido de voz</a:t>
            </a:r>
          </a:p>
        </p:txBody>
      </p:sp>
      <p:sp>
        <p:nvSpPr>
          <p:cNvPr id="229" name="Google Shape;229;p9"/>
          <p:cNvSpPr/>
          <p:nvPr/>
        </p:nvSpPr>
        <p:spPr>
          <a:xfrm>
            <a:off x="4510702" y="3672225"/>
            <a:ext cx="2627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6925" y="2192000"/>
            <a:ext cx="4963502" cy="2899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9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6275" y="6301047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9"/>
          <p:cNvSpPr txBox="1"/>
          <p:nvPr/>
        </p:nvSpPr>
        <p:spPr>
          <a:xfrm>
            <a:off x="582950" y="1932075"/>
            <a:ext cx="9593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1.</a:t>
            </a: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Infraestructura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149134c4642_0_12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" y="25754"/>
            <a:ext cx="12192001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149134c4642_0_12"/>
          <p:cNvSpPr txBox="1"/>
          <p:nvPr/>
        </p:nvSpPr>
        <p:spPr>
          <a:xfrm>
            <a:off x="222556" y="1163631"/>
            <a:ext cx="81627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4.3 Adaptaciones realizadas según los criterios del diseño 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universal</a:t>
            </a:r>
            <a:r>
              <a:rPr lang="es-AR" sz="2000" b="0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endParaRPr lang="es-A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149134c4642_0_12"/>
          <p:cNvSpPr/>
          <p:nvPr/>
        </p:nvSpPr>
        <p:spPr>
          <a:xfrm>
            <a:off x="222550" y="2032325"/>
            <a:ext cx="76317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2. </a:t>
            </a: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Infraestructura externa</a:t>
            </a:r>
            <a:endParaRPr sz="1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</p:txBody>
      </p:sp>
      <p:sp>
        <p:nvSpPr>
          <p:cNvPr id="240" name="Google Shape;240;g149134c4642_0_12"/>
          <p:cNvSpPr/>
          <p:nvPr/>
        </p:nvSpPr>
        <p:spPr>
          <a:xfrm>
            <a:off x="8082223" y="3672224"/>
            <a:ext cx="2627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g149134c4642_0_12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925" y="6114197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149134c4642_0_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63450" y="2032325"/>
            <a:ext cx="6113194" cy="343867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g149134c4642_0_12"/>
          <p:cNvSpPr txBox="1"/>
          <p:nvPr/>
        </p:nvSpPr>
        <p:spPr>
          <a:xfrm>
            <a:off x="483375" y="2658600"/>
            <a:ext cx="4471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Rampa de ingreso al museo por  la  vereda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Cartel de ingreso al museo en braille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MuseoModerno Medium"/>
              <a:buAutoNum type="alphaLcPeriod"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Señal de ascenso y descenso para personas con discapacidad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g14264d7c8c8_0_66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14264d7c8c8_0_66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14264d7c8c8_0_66"/>
          <p:cNvSpPr txBox="1"/>
          <p:nvPr/>
        </p:nvSpPr>
        <p:spPr>
          <a:xfrm>
            <a:off x="281200" y="1147625"/>
            <a:ext cx="115257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4.4 Generación de apoyos en las exposiciones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251" name="Google Shape;251;g14264d7c8c8_0_66"/>
          <p:cNvSpPr txBox="1"/>
          <p:nvPr/>
        </p:nvSpPr>
        <p:spPr>
          <a:xfrm>
            <a:off x="382575" y="1784475"/>
            <a:ext cx="5624100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Carrito sensorial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Dispositivo móvil y transformable según la particularidad de cada exposición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M</a:t>
            </a:r>
            <a:r>
              <a:rPr lang="es-AR" sz="1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ochilas </a:t>
            </a:r>
            <a:r>
              <a:rPr lang="es-AR" sz="1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accesibles</a:t>
            </a:r>
            <a:endParaRPr lang="es-AR" sz="14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Kit de exploración especialmente diseñado para favorecer el recorrido autónomo de las personas con CEA</a:t>
            </a:r>
            <a:endParaRPr lang="es-AR" sz="1400" b="0" i="0" u="none" strike="noStrike" cap="none" dirty="0">
              <a:solidFill>
                <a:srgbClr val="1C458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1C458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Historias sociales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Historias sociales de cada exposición para favorecer el recorrido autónomo de las personas con CEA, disponibles en la sala de Educación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s-AR" sz="1400" b="0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Lectura Fácil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Desarrollo de textos de salas en castellano simplificado para favorecer el acceso a la información de diversos públicos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Audioguías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0" u="none" strike="noStrike" cap="none" dirty="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Desarrollo de audioguías para personas con discapacidad visual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AR" sz="1200" b="0" i="0" u="none" strike="noStrike" cap="none" dirty="0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s-AR"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g14264d7c8c8_0_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44200" y="1051673"/>
            <a:ext cx="3143400" cy="419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14264d7c8c8_0_66" descr="Image 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7125" y="6217585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14264d7c8c8_0_66"/>
          <p:cNvSpPr txBox="1"/>
          <p:nvPr/>
        </p:nvSpPr>
        <p:spPr>
          <a:xfrm>
            <a:off x="7732750" y="5324925"/>
            <a:ext cx="437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"/>
              </a:rPr>
              <a:t>Carrito sensorial</a:t>
            </a:r>
            <a:endParaRPr sz="1000" b="0" i="1" u="none" strike="noStrike" cap="none" dirty="0">
              <a:solidFill>
                <a:srgbClr val="073763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g138449324ec_1_42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138449324ec_1_42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138449324ec_1_42"/>
          <p:cNvSpPr txBox="1"/>
          <p:nvPr/>
        </p:nvSpPr>
        <p:spPr>
          <a:xfrm>
            <a:off x="128800" y="998100"/>
            <a:ext cx="115257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5. Desarrollo de actividades accesibles </a:t>
            </a:r>
            <a:endParaRPr sz="20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262" name="Google Shape;262;g138449324ec_1_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10375" y="1404500"/>
            <a:ext cx="4992276" cy="374422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138449324ec_1_42"/>
          <p:cNvSpPr txBox="1"/>
          <p:nvPr/>
        </p:nvSpPr>
        <p:spPr>
          <a:xfrm>
            <a:off x="128800" y="1681050"/>
            <a:ext cx="7219200" cy="42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Objetivos del departamento de Educación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lang="es-AR" sz="5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En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la 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actualidad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, 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el 40% de las 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actividades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educativas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cuentan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con 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una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</a:t>
            </a:r>
            <a:endParaRPr lang="es-AR" sz="1400" b="0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0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propuesta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accesible</a:t>
            </a: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.</a:t>
            </a:r>
            <a:endParaRPr lang="es-AR" sz="1400" b="0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MuseoModerno"/>
              <a:buChar char="●"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Se realizan acciones en territorio y redes interinstitucionales con organizaciones y personas con y sin discapacidad. 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MuseoModerno"/>
              <a:buChar char="●"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El diseño de programas, visitas y talleres se piensa integrando a las personas con discapacidad.  </a:t>
            </a:r>
            <a:endParaRPr lang="es-AR" sz="1600" b="0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MuseoModerno"/>
              <a:buChar char="●"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Se priorizan vínculos con los siguientes actores: </a:t>
            </a: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Instituciones que trabajen con la primera infancia, niños, niñas y adolescentes en situación de vulnerabilidad social</a:t>
            </a: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Escuelas de formación laboral  y escuelas integrales interdisciplinarias</a:t>
            </a: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Institutos de educación especial</a:t>
            </a: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Hogares y hospitales de día</a:t>
            </a: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Centros comunitarios de protección integral para mujeres y diversidades</a:t>
            </a: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Profesionales de la salud y equipos técnico-pedagógicos  </a:t>
            </a:r>
            <a:endParaRPr lang="es-AR" sz="1400" b="0" i="0" u="sng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g138449324ec_1_42" descr="Image 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8800" y="6376047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138449324ec_1_42"/>
          <p:cNvSpPr txBox="1"/>
          <p:nvPr/>
        </p:nvSpPr>
        <p:spPr>
          <a:xfrm>
            <a:off x="7242550" y="5396675"/>
            <a:ext cx="4973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"/>
              </a:rPr>
              <a:t>Visita para chicos/as con discapacidad motriz</a:t>
            </a:r>
            <a:endParaRPr sz="1200" b="0" i="1" u="none" strike="noStrike" cap="none" dirty="0">
              <a:solidFill>
                <a:srgbClr val="073763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12" descr="Image 6"/>
          <p:cNvPicPr preferRelativeResize="0"/>
          <p:nvPr/>
        </p:nvPicPr>
        <p:blipFill rotWithShape="1">
          <a:blip r:embed="rId3">
            <a:alphaModFix/>
          </a:blip>
          <a:srcRect l="1980" r="1980"/>
          <a:stretch/>
        </p:blipFill>
        <p:spPr>
          <a:xfrm>
            <a:off x="0" y="0"/>
            <a:ext cx="12192000" cy="9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2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407" y="6217595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2" descr="Image 3"/>
          <p:cNvPicPr preferRelativeResize="0"/>
          <p:nvPr/>
        </p:nvPicPr>
        <p:blipFill rotWithShape="1">
          <a:blip r:embed="rId5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2"/>
          <p:cNvSpPr/>
          <p:nvPr/>
        </p:nvSpPr>
        <p:spPr>
          <a:xfrm>
            <a:off x="285950" y="1130350"/>
            <a:ext cx="64008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5.1 Educación: actividades presenciales 2021-2022 </a:t>
            </a:r>
            <a:endParaRPr sz="20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274" name="Google Shape;27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41276" y="1294975"/>
            <a:ext cx="4969426" cy="3727073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2"/>
          <p:cNvSpPr txBox="1"/>
          <p:nvPr/>
        </p:nvSpPr>
        <p:spPr>
          <a:xfrm>
            <a:off x="240800" y="1666700"/>
            <a:ext cx="6491100" cy="410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2"/>
                  </a:ext>
                </a:extLst>
              </a:rPr>
              <a:t>A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genda 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educativa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 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planificada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 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desde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 el 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diseño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 universal</a:t>
            </a:r>
            <a:r>
              <a:rPr lang="es-AR" sz="1500" b="1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es-AR" sz="1500" b="1" i="0" u="none" strike="noStrike" cap="none" dirty="0">
              <a:solidFill>
                <a:srgbClr val="1C4587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500"/>
              <a:buFont typeface="MuseoModerno"/>
              <a:buChar char="●"/>
            </a:pP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18 acciones para PcD visual. Recursos elaborados: sala táctil y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audiodescripciones</a:t>
            </a: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500"/>
              <a:buFont typeface="MuseoModerno"/>
              <a:buChar char="●"/>
            </a:pP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16 acciones para PcD auditiva. A cargo de un equipo especializado, integrado por personas con discapacidad auditiva, con servicio de interpretación en LSA</a:t>
            </a: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500"/>
              <a:buFont typeface="MuseoModerno"/>
              <a:buChar char="●"/>
            </a:pP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10 talleres de exploración sensorial continua orientado a personas con autismo</a:t>
            </a: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500"/>
              <a:buFont typeface="MuseoModerno"/>
              <a:buChar char="●"/>
            </a:pP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47 recorridos para instituciones educativas de modalidad especial, CPI, instituciones y fundaciones</a:t>
            </a:r>
            <a:endParaRPr lang="es-AR" sz="1500" b="0" i="0" u="none" strike="noStrike" cap="none" dirty="0">
              <a:solidFill>
                <a:srgbClr val="1C4587"/>
              </a:solidFill>
              <a:highlight>
                <a:schemeClr val="lt1"/>
              </a:highlight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500"/>
              <a:buFont typeface="MuseoModerno"/>
              <a:buChar char="●"/>
            </a:pP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32 </a:t>
            </a: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acciones</a:t>
            </a: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 </a:t>
            </a: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en</a:t>
            </a: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 </a:t>
            </a: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territorio</a:t>
            </a: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 en CABA y GBA</a:t>
            </a: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500"/>
              <a:buFont typeface="MuseoModerno"/>
              <a:buChar char="●"/>
            </a:pP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1 Festival Accesible (</a:t>
            </a:r>
            <a:r>
              <a:rPr lang="es-AR" sz="1500" b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efeméride: 3 de diciembre</a:t>
            </a: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) </a:t>
            </a: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500"/>
              <a:buFont typeface="MuseoModerno"/>
              <a:buChar char="●"/>
            </a:pPr>
            <a:r>
              <a:rPr lang="es-AR" sz="1500" b="0" i="0" u="none" strike="noStrike" cap="none" dirty="0">
                <a:solidFill>
                  <a:srgbClr val="1C4587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Programación de vacaciones de verano y de invierno con perspectiva en accesibilidad: adaptaciones y apoyos para personas con  discapacidad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276" name="Google Shape;276;p12"/>
          <p:cNvSpPr txBox="1"/>
          <p:nvPr/>
        </p:nvSpPr>
        <p:spPr>
          <a:xfrm>
            <a:off x="6941275" y="5127475"/>
            <a:ext cx="515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"/>
              </a:rPr>
              <a:t>Visita para PcD intelectual</a:t>
            </a:r>
            <a:endParaRPr sz="1200" b="0" i="1" u="none" strike="noStrike" cap="none" dirty="0">
              <a:solidFill>
                <a:srgbClr val="073763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g136f7905b01_0_11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g136f7905b01_0_11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0967" y="6183096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136f7905b01_0_11"/>
          <p:cNvSpPr/>
          <p:nvPr/>
        </p:nvSpPr>
        <p:spPr>
          <a:xfrm>
            <a:off x="5977217" y="4006334"/>
            <a:ext cx="237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136f7905b01_0_11"/>
          <p:cNvSpPr/>
          <p:nvPr/>
        </p:nvSpPr>
        <p:spPr>
          <a:xfrm>
            <a:off x="290450" y="1103725"/>
            <a:ext cx="8924100" cy="13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5.2 Educación: Desarrollo de actividades digitales adaptadas para la inclusión de personas con discapacidad, disponibles en la web del museo</a:t>
            </a:r>
            <a:endParaRPr sz="20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285" name="Google Shape;285;g136f7905b01_0_11"/>
          <p:cNvSpPr txBox="1"/>
          <p:nvPr/>
        </p:nvSpPr>
        <p:spPr>
          <a:xfrm>
            <a:off x="6858000" y="1400783"/>
            <a:ext cx="302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286" name="Google Shape;286;g136f7905b01_0_11"/>
          <p:cNvSpPr txBox="1"/>
          <p:nvPr/>
        </p:nvSpPr>
        <p:spPr>
          <a:xfrm>
            <a:off x="5432525" y="3139075"/>
            <a:ext cx="6199200" cy="471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" rIns="91425" bIns="1800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1100"/>
              </a:spcBef>
              <a:buSzPts val="1350"/>
            </a:pPr>
            <a:r>
              <a:rPr lang="en-US" sz="1350" b="1" u="sng" dirty="0">
                <a:solidFill>
                  <a:schemeClr val="hlink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Calibri"/>
                <a:hlinkClick r:id="rId5"/>
              </a:rPr>
              <a:t>Actividades integradas – Museo Moderno</a:t>
            </a:r>
            <a:endParaRPr sz="1350" b="1" u="sng" dirty="0">
              <a:solidFill>
                <a:schemeClr val="hlink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5"/>
                </a:ext>
              </a:extLst>
            </a:endParaRPr>
          </a:p>
          <a:p>
            <a:pPr marL="0" marR="0" lvl="0" indent="0" algn="l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Esta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iniciativa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recibió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 un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premio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 a la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distinción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en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artes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visuales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 </a:t>
            </a:r>
            <a:endParaRPr lang="es-AR" sz="1400" b="0" i="0" u="none" strike="noStrike" cap="none" dirty="0">
              <a:solidFill>
                <a:srgbClr val="0B5394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MuseoModerno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7"/>
                </a:ext>
              </a:extLst>
            </a:endParaRPr>
          </a:p>
          <a:p>
            <a:pPr marL="0" marR="0" lvl="0" indent="0" algn="l" rtl="0">
              <a:lnSpc>
                <a:spcPct val="5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  </a:ext>
                </a:extLst>
              </a:rPr>
              <a:t>2020 de la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  </a:ext>
                </a:extLst>
              </a:rPr>
              <a:t>organización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  </a:ext>
                </a:extLst>
              </a:rPr>
              <a:t>educativ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a de origen finlandés HundrED.</a:t>
            </a:r>
          </a:p>
          <a:p>
            <a:pPr marL="0" marR="0" lvl="0" indent="0" algn="l" rtl="0">
              <a:lnSpc>
                <a:spcPct val="5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Más información en </a:t>
            </a:r>
            <a:r>
              <a:rPr lang="es-AR" sz="1400" b="1" i="0" u="sng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HundrED</a:t>
            </a:r>
            <a:r>
              <a:rPr lang="es-AR" sz="1400" b="1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lang="es-AR" sz="1350" b="1" i="0" u="none" strike="noStrike" cap="none" dirty="0">
              <a:solidFill>
                <a:schemeClr val="dk1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s-AR" sz="1350" b="1" i="0" u="sng" strike="noStrike" cap="none" dirty="0">
                <a:solidFill>
                  <a:schemeClr val="hlink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hlinkClick r:id="rId7"/>
              </a:rPr>
              <a:t>Historias sociales – Museo Moderno</a:t>
            </a:r>
            <a:endParaRPr lang="es-AR" sz="1350" b="1" i="0" u="none" strike="noStrike" cap="none" dirty="0">
              <a:solidFill>
                <a:schemeClr val="dk1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5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Las Historias sociales son relatos sencillos que permiten trabajar </a:t>
            </a:r>
          </a:p>
          <a:p>
            <a:pPr marL="0" marR="0" lvl="0" indent="0" algn="l" rtl="0">
              <a:lnSpc>
                <a:spcPct val="5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habilidades sociales para participar activamente de una situación, </a:t>
            </a:r>
          </a:p>
          <a:p>
            <a:pPr marL="0" marR="0" lvl="0" indent="0" algn="l" rtl="0">
              <a:lnSpc>
                <a:spcPct val="5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actividad o encuentro. Actualmente contamos con historias para 4</a:t>
            </a:r>
          </a:p>
          <a:p>
            <a:pPr marL="0" marR="0" lvl="0" indent="0" algn="l" rtl="0">
              <a:lnSpc>
                <a:spcPct val="5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salas.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1" i="0" u="none" strike="noStrike" cap="none" dirty="0">
              <a:solidFill>
                <a:schemeClr val="dk1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1" i="0" u="none" strike="noStrike" cap="none" dirty="0">
              <a:solidFill>
                <a:schemeClr val="dk1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b="1" i="0" u="none" strike="noStrike" cap="none" dirty="0">
              <a:solidFill>
                <a:schemeClr val="dk1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g136f7905b01_0_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5324" y="2384086"/>
            <a:ext cx="954573" cy="95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136f7905b01_0_11"/>
          <p:cNvSpPr txBox="1"/>
          <p:nvPr/>
        </p:nvSpPr>
        <p:spPr>
          <a:xfrm>
            <a:off x="290450" y="321717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350" b="1" u="sng" dirty="0">
                <a:solidFill>
                  <a:schemeClr val="hlink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hlinkClick r:id="rId9"/>
              </a:rPr>
              <a:t>Lectura Fácil – Museo Moderno</a:t>
            </a:r>
            <a:endParaRPr lang="es-AR" sz="1350" b="1" u="sng" dirty="0">
              <a:solidFill>
                <a:schemeClr val="hlink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50" b="1" u="sng" dirty="0">
              <a:solidFill>
                <a:schemeClr val="hlink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</a:endParaRPr>
          </a:p>
        </p:txBody>
      </p:sp>
      <p:sp>
        <p:nvSpPr>
          <p:cNvPr id="289" name="Google Shape;289;g136f7905b01_0_11"/>
          <p:cNvSpPr txBox="1"/>
          <p:nvPr/>
        </p:nvSpPr>
        <p:spPr>
          <a:xfrm>
            <a:off x="290450" y="3631863"/>
            <a:ext cx="45885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333333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L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ectura Fácil es una técnica d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9"/>
                  </a:ext>
                </a:extLst>
              </a:rPr>
              <a:t>e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9"/>
                  </a:ext>
                </a:extLst>
              </a:rPr>
              <a:t>redacción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9"/>
                  </a:ext>
                </a:extLst>
              </a:rPr>
              <a:t>,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adaptación y publicación de textos. Promueve el acceso a la  información y la comprensión de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textos escritos. Actualmente contamos con 2 salas y 4 en proceso de diseño.</a:t>
            </a:r>
            <a:endParaRPr lang="es-AR" sz="1600" b="0" i="0" u="none" strike="noStrike" cap="none" dirty="0">
              <a:solidFill>
                <a:srgbClr val="0B5394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290" name="Google Shape;290;g136f7905b01_0_11"/>
          <p:cNvSpPr txBox="1"/>
          <p:nvPr/>
        </p:nvSpPr>
        <p:spPr>
          <a:xfrm>
            <a:off x="393650" y="5475175"/>
            <a:ext cx="37503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Una  guía descargable para personas con CEA y discapacidad intelectual que los ayudará a planificar su visita y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0"/>
                  </a:ext>
                </a:extLst>
              </a:rPr>
              <a:t>disfrutar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0"/>
                  </a:ext>
                </a:extLst>
              </a:rPr>
              <a:t> </a:t>
            </a:r>
            <a:r>
              <a:rPr lang="es-AR" sz="1400" b="0" i="0" u="none" strike="noStrike" cap="none" dirty="0">
                <a:solidFill>
                  <a:srgbClr val="0B5394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del museo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7A7A7A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sym typeface="MuseoModerno"/>
              </a:rPr>
              <a:t> </a:t>
            </a:r>
            <a:endParaRPr sz="1200" b="0" i="0" u="none" strike="noStrike" cap="none" dirty="0">
              <a:solidFill>
                <a:srgbClr val="7A7A7A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136f7905b01_0_11"/>
          <p:cNvSpPr txBox="1"/>
          <p:nvPr/>
        </p:nvSpPr>
        <p:spPr>
          <a:xfrm>
            <a:off x="393650" y="51015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350" b="1" u="sng" dirty="0">
                <a:solidFill>
                  <a:schemeClr val="hlink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hlinkClick r:id="rId10"/>
              </a:rPr>
              <a:t>Guía</a:t>
            </a:r>
            <a:r>
              <a:rPr lang="en-US" sz="1350" b="1" u="sng" dirty="0">
                <a:solidFill>
                  <a:schemeClr val="hlink"/>
                </a:solidFill>
                <a:highlight>
                  <a:srgbClr val="FFFFFF"/>
                </a:highlight>
                <a:latin typeface="MuseoModerno"/>
                <a:ea typeface="MuseoModerno"/>
                <a:cs typeface="MuseoModerno"/>
                <a:hlinkClick r:id="rId10"/>
              </a:rPr>
              <a:t> CEA – Museo Moderno</a:t>
            </a:r>
            <a:endParaRPr sz="1350" b="1" u="sng" dirty="0">
              <a:solidFill>
                <a:schemeClr val="hlink"/>
              </a:solidFill>
              <a:highlight>
                <a:srgbClr val="FFFFFF"/>
              </a:highlight>
              <a:latin typeface="MuseoModerno"/>
              <a:ea typeface="MuseoModerno"/>
              <a:cs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136f7905b01_0_11"/>
          <p:cNvSpPr txBox="1"/>
          <p:nvPr/>
        </p:nvSpPr>
        <p:spPr>
          <a:xfrm>
            <a:off x="456275" y="2210025"/>
            <a:ext cx="8212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AR" sz="1400" b="1" i="0" u="none" strike="noStrike" cap="none" dirty="0">
                <a:solidFill>
                  <a:srgbClr val="0B5394"/>
                </a:solidFill>
                <a:latin typeface="MuseoModerno"/>
                <a:ea typeface="MuseoModerno"/>
                <a:cs typeface="MuseoModerno"/>
                <a:sym typeface="MuseoModerno"/>
              </a:rPr>
              <a:t>Las actividades digitales educativas son actividades diseñadas para descargar y utilizar en el museo como anticipo o apoyo a una visita y también para realizar en casa.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g138449324ec_1_7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138449324ec_1_7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138449324ec_1_7"/>
          <p:cNvSpPr txBox="1"/>
          <p:nvPr/>
        </p:nvSpPr>
        <p:spPr>
          <a:xfrm>
            <a:off x="281200" y="1284125"/>
            <a:ext cx="116070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-AR" sz="2000" b="1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5.3 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Involucramiento y validación de las actividades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por p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1"/>
                  </a:ext>
                </a:extLst>
              </a:rPr>
              <a:t>ersonas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con </a:t>
            </a:r>
            <a:r>
              <a:rPr lang="es-AR" sz="2000" b="1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d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iscapacidad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rgbClr val="FF0000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300" name="Google Shape;300;g138449324ec_1_7"/>
          <p:cNvSpPr txBox="1"/>
          <p:nvPr/>
        </p:nvSpPr>
        <p:spPr>
          <a:xfrm>
            <a:off x="367100" y="2387975"/>
            <a:ext cx="6518100" cy="2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Cuando los diferentes colectivos que agrupan a personas con discapacidad se sienten representados en las actividades del museo, aumenta la concurrencia de esta comunidad.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AR" sz="19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</a:t>
            </a:r>
            <a:r>
              <a:rPr lang="es-AR" sz="17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ara lograr una mayor participación de las audiencias con discapacidad, fue fundamental contar con el asesoramiento de </a:t>
            </a:r>
            <a:r>
              <a:rPr lang="es-AR" sz="17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2"/>
                  </a:ext>
                </a:extLst>
              </a:rPr>
              <a:t>personas</a:t>
            </a:r>
            <a:r>
              <a:rPr lang="es-AR" sz="17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 con discapacidad y luego tomar en cuenta su validación.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Por ello, trabajamos con validadores de Lectura </a:t>
            </a:r>
            <a:r>
              <a:rPr lang="es-AR" sz="1700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F</a:t>
            </a:r>
            <a:r>
              <a:rPr lang="es-AR" sz="1700" b="0" i="0" u="none" strike="noStrike" cap="none" dirty="0">
                <a:solidFill>
                  <a:srgbClr val="1C4587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ácil, discapacidad visual y discapacidad auditiva.</a:t>
            </a:r>
          </a:p>
        </p:txBody>
      </p:sp>
      <p:pic>
        <p:nvPicPr>
          <p:cNvPr id="301" name="Google Shape;301;g138449324ec_1_7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125" y="6319747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138449324ec_1_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52549" y="1633700"/>
            <a:ext cx="4850099" cy="3637559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138449324ec_1_7"/>
          <p:cNvSpPr txBox="1"/>
          <p:nvPr/>
        </p:nvSpPr>
        <p:spPr>
          <a:xfrm>
            <a:off x="7135600" y="5271250"/>
            <a:ext cx="488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1" u="none" strike="noStrike" cap="none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"/>
              </a:rPr>
              <a:t>Recorrido para PcD visual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g138449324ec_1_51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138449324ec_1_51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138449324ec_1_51"/>
          <p:cNvSpPr txBox="1"/>
          <p:nvPr/>
        </p:nvSpPr>
        <p:spPr>
          <a:xfrm>
            <a:off x="347450" y="1017550"/>
            <a:ext cx="6899100" cy="53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5.4 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Generación de buenas prácticas</a:t>
            </a:r>
            <a:r>
              <a:rPr lang="es-AR" sz="26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lvl="0">
              <a:buSzPts val="1600"/>
            </a:pP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El equipo del museo fue incorporando</a:t>
            </a:r>
            <a:r>
              <a:rPr lang="es-AR" sz="16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, a lo largo del proyecto,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conocimientos y experiencias mediante la participación en seminarios y encuentros profesionales tanto a nivel local como internacional. Estos aprendizajes fueron luego sistematizados y convertidos en contenidos para compartir con otras organizaciones.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s-AR" sz="16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2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3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3"/>
                  </a:ext>
                </a:extLst>
              </a:rPr>
              <a:t>ediciones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3"/>
                  </a:ext>
                </a:extLst>
              </a:rPr>
              <a:t> </a:t>
            </a:r>
            <a:r>
              <a:rPr lang="es-AR" sz="160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3"/>
                  </a:ext>
                </a:extLst>
              </a:rPr>
              <a:t>de</a:t>
            </a:r>
            <a:r>
              <a:rPr lang="es-AR" sz="1600" b="1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3"/>
                  </a:ext>
                </a:extLst>
              </a:rPr>
              <a:t> El m</a:t>
            </a:r>
            <a:r>
              <a:rPr lang="es-AR" sz="1600" b="1" i="0" u="none" strike="noStrike" cap="none" dirty="0">
                <a:solidFill>
                  <a:srgbClr val="0B5394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4"/>
                  </a:ext>
                </a:extLst>
              </a:rPr>
              <a:t>useo</a:t>
            </a:r>
            <a:r>
              <a:rPr lang="es-AR" sz="1600" b="1" i="0" u="none" strike="noStrike" cap="none" dirty="0">
                <a:solidFill>
                  <a:srgbClr val="0B5394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4"/>
                  </a:ext>
                </a:extLst>
              </a:rPr>
              <a:t> </a:t>
            </a:r>
            <a:r>
              <a:rPr lang="es-AR" sz="1600" b="1" dirty="0">
                <a:solidFill>
                  <a:srgbClr val="0B5394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4"/>
                  </a:ext>
                </a:extLst>
              </a:rPr>
              <a:t>h</a:t>
            </a:r>
            <a:r>
              <a:rPr lang="es-AR" sz="1600" b="1" i="0" u="none" strike="noStrike" cap="none" dirty="0">
                <a:solidFill>
                  <a:srgbClr val="0B5394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4"/>
                  </a:ext>
                </a:extLst>
              </a:rPr>
              <a:t>umano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,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encuentros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de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buenas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prácticas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inclusivas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organizadas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por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el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Moderno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para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profesionales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 de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museos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. </a:t>
            </a:r>
            <a:endParaRPr lang="es-AR" sz="1600" b="0" i="0" u="none" strike="noStrike" cap="none" dirty="0">
              <a:solidFill>
                <a:srgbClr val="0B5394"/>
              </a:solidFill>
              <a:latin typeface="MuseoModerno Medium"/>
              <a:ea typeface="MuseoModerno Medium"/>
              <a:cs typeface="MuseoModerno Medium"/>
              <a:sym typeface="MuseoModerno Medium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6"/>
                </a:ext>
              </a:extLs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Participación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en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encuentro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 de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profesionales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 de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museos</a:t>
            </a:r>
            <a:r>
              <a:rPr lang="es-AR" sz="16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:</a:t>
            </a:r>
            <a:endParaRPr lang="es-AR" sz="16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8"/>
                </a:ext>
              </a:extLst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MuseoModerno Medium"/>
              <a:buAutoNum type="arabicPeriod"/>
            </a:pP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“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Museo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Reimaginado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”,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organizado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por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  la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AAM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(American Alliance of Mu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seums)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MuseoModerno Medium"/>
              <a:buAutoNum type="arabicPeriod"/>
            </a:pP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0"/>
                  </a:ext>
                </a:extLst>
              </a:rPr>
              <a:t>Pasantía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0"/>
                  </a:ext>
                </a:extLst>
              </a:rPr>
              <a:t>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0"/>
                  </a:ext>
                </a:extLst>
              </a:rPr>
              <a:t>en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0"/>
                  </a:ext>
                </a:extLst>
              </a:rPr>
              <a:t> el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0"/>
                  </a:ext>
                </a:extLst>
              </a:rPr>
              <a:t>Thyssen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0"/>
                  </a:ext>
                </a:extLst>
              </a:rPr>
              <a:t> (2019)</a:t>
            </a:r>
            <a:endParaRPr lang="es-AR" sz="16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MuseoModerno Medium"/>
              <a:buAutoNum type="arabicPeriod"/>
            </a:pP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Participación en la conferencia internacional </a:t>
            </a:r>
            <a:r>
              <a:rPr lang="es-AR" sz="1600" b="1" i="1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Spotlight in Visual Arts,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organizada por HundrED.org 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Arial"/>
              <a:buAutoNum type="arabicPeriod"/>
            </a:pP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Participación en </a:t>
            </a:r>
            <a:r>
              <a:rPr lang="es-AR" sz="1600" b="1" i="1" u="none" strike="noStrike" cap="none" dirty="0">
                <a:solidFill>
                  <a:srgbClr val="0B5394"/>
                </a:solidFill>
                <a:latin typeface="MuseoModerno"/>
                <a:ea typeface="MuseoModerno"/>
                <a:cs typeface="MuseoModerno"/>
                <a:sym typeface="MuseoModerno"/>
              </a:rPr>
              <a:t>Museum accessibility in a post-COVID world, </a:t>
            </a:r>
            <a:r>
              <a:rPr lang="es-AR" sz="1600" b="0" i="0" u="none" strike="noStrike" cap="none" dirty="0">
                <a:solidFill>
                  <a:srgbClr val="0B5394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organizada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por Tactile Studio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rgbClr val="FF0000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311" name="Google Shape;311;g138449324ec_1_51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7450" y="6375797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138449324ec_1_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98950" y="1122004"/>
            <a:ext cx="4457732" cy="4660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g14264d7c8c8_0_60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14264d7c8c8_0_60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14264d7c8c8_0_60"/>
          <p:cNvSpPr txBox="1"/>
          <p:nvPr/>
        </p:nvSpPr>
        <p:spPr>
          <a:xfrm>
            <a:off x="347450" y="1208450"/>
            <a:ext cx="5840700" cy="344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1"/>
                  </a:ext>
                </a:extLst>
              </a:rPr>
              <a:t>6. </a:t>
            </a:r>
            <a:r>
              <a:rPr lang="en-US" sz="22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1"/>
                  </a:ext>
                </a:extLst>
              </a:rPr>
              <a:t>Comunicación</a:t>
            </a:r>
            <a:r>
              <a:rPr lang="en-US" sz="22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: nueva señalética</a:t>
            </a:r>
            <a:endParaRPr sz="22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endParaRPr sz="1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La señalética accesible es un distintivo de seguridad que provee orientación y guías para las personas con discapacidad.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En el transcurso de 2022, se desarrolló un cambio de señalética contemplando los requerimientos accesibles; se actualizaron algunos </a:t>
            </a:r>
            <a:r>
              <a:rPr lang="es-AR" sz="18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í</a:t>
            </a: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conos, así como la adaptación en tamaño y altura de colocación.</a:t>
            </a:r>
            <a:endParaRPr lang="es-AR" sz="2200" b="1" i="0" u="none" strike="noStrike" cap="none" dirty="0">
              <a:solidFill>
                <a:srgbClr val="FF0000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320" name="Google Shape;320;g14264d7c8c8_0_60"/>
          <p:cNvPicPr preferRelativeResize="0"/>
          <p:nvPr/>
        </p:nvPicPr>
        <p:blipFill rotWithShape="1">
          <a:blip r:embed="rId5">
            <a:alphaModFix/>
          </a:blip>
          <a:srcRect l="5998" t="9863" r="13381" b="7319"/>
          <a:stretch/>
        </p:blipFill>
        <p:spPr>
          <a:xfrm>
            <a:off x="6259229" y="1391338"/>
            <a:ext cx="5537421" cy="3162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g14264d7c8c8_0_60" descr="Image 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9775" y="6301072"/>
            <a:ext cx="954595" cy="334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138449324ec_1_26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138449324ec_1_26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g138449324ec_1_26"/>
          <p:cNvSpPr txBox="1"/>
          <p:nvPr/>
        </p:nvSpPr>
        <p:spPr>
          <a:xfrm>
            <a:off x="334325" y="1659125"/>
            <a:ext cx="6696600" cy="3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6.1 </a:t>
            </a:r>
            <a:r>
              <a:rPr lang="es-AR" sz="22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Comunicación: señalética y planos hápticos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lang="es-AR" sz="25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900"/>
              <a:buFont typeface="MuseoModerno Medium"/>
              <a:buChar char="●"/>
            </a:pPr>
            <a:r>
              <a:rPr lang="es-AR" sz="19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Se instalaron 2 planos hápticos por piso (6 en total) con adaptaciones para cada exposición, que se pueden cambiar en cada nueva programación.    </a:t>
            </a: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900"/>
              <a:buFont typeface="MuseoModerno Medium"/>
              <a:buChar char="●"/>
            </a:pPr>
            <a:r>
              <a:rPr lang="es-AR" sz="19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Los 3 ascensores cuentan con botones en braille y sonido</a:t>
            </a:r>
            <a:r>
              <a:rPr lang="es-AR" sz="19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.</a:t>
            </a:r>
            <a:endParaRPr lang="es-AR" sz="19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900"/>
              <a:buFont typeface="MuseoModerno Medium"/>
              <a:buChar char="●"/>
            </a:pPr>
            <a:r>
              <a:rPr lang="es-AR" sz="19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Se señalizaron los espacios reservados para personas con discapacidad en el Café, la Biblioteca y los lockers.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lang="es-AR" sz="1900" b="0" i="0" u="none" strike="noStrike" cap="none" dirty="0">
              <a:solidFill>
                <a:srgbClr val="FF0000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rgbClr val="FF0000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pic>
        <p:nvPicPr>
          <p:cNvPr id="329" name="Google Shape;329;g138449324ec_1_26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450" y="6319747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g138449324ec_1_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1310" y="1830061"/>
            <a:ext cx="4861327" cy="3244838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138449324ec_1_26"/>
          <p:cNvSpPr txBox="1"/>
          <p:nvPr/>
        </p:nvSpPr>
        <p:spPr>
          <a:xfrm>
            <a:off x="7136425" y="5179550"/>
            <a:ext cx="4871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AR" sz="1200" b="0" i="1" u="none" strike="noStrike" cap="none" dirty="0">
                <a:solidFill>
                  <a:srgbClr val="073763"/>
                </a:solidFill>
                <a:latin typeface="MuseoModerno"/>
                <a:ea typeface="MuseoModerno"/>
                <a:cs typeface="MuseoModerno"/>
                <a:sym typeface="MuseoModerno"/>
              </a:rPr>
              <a:t>Inauguración planos hápticos donados por la Fundación Nínawa  Daher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g1459abc4576_0_15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0" y="0"/>
            <a:ext cx="12192001" cy="9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1459abc4576_0_15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46507" y="1221158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g1459abc4576_0_15" descr="Image 3"/>
          <p:cNvPicPr preferRelativeResize="0"/>
          <p:nvPr/>
        </p:nvPicPr>
        <p:blipFill rotWithShape="1">
          <a:blip r:embed="rId5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g1459abc4576_0_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37925" y="1814024"/>
            <a:ext cx="5814398" cy="327059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g1459abc4576_0_15"/>
          <p:cNvSpPr txBox="1"/>
          <p:nvPr/>
        </p:nvSpPr>
        <p:spPr>
          <a:xfrm>
            <a:off x="365575" y="1556150"/>
            <a:ext cx="4661400" cy="49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6.2 Comunicación: 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2"/>
                  </a:ext>
                </a:extLst>
              </a:rPr>
              <a:t>web 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2"/>
                  </a:ext>
                </a:extLst>
              </a:rPr>
              <a:t>accesible</a:t>
            </a: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2"/>
                  </a:ext>
                </a:extLst>
              </a:rPr>
              <a:t> </a:t>
            </a:r>
            <a:endParaRPr lang="es-AR" sz="2000" b="1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s-AR" sz="1200" b="0" i="0" u="none" strike="noStrike" cap="none" dirty="0">
              <a:solidFill>
                <a:srgbClr val="2F5496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Se instaló un </a:t>
            </a:r>
            <a:r>
              <a:rPr lang="es-AR" sz="1500" b="0" i="1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widget</a:t>
            </a:r>
            <a:r>
              <a:rPr lang="es-AR" sz="15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 accesible que consta de un panel que se despliega del lado derecho de la página web y que ofrece diversas opciones con respecto a accesibilidad, como un lector de pantalla en vivo.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AR" sz="15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lvl="0">
              <a:buSzPts val="1500"/>
            </a:pPr>
            <a:r>
              <a:rPr lang="es-AR" sz="1500" u="sng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hlinkClick r:id="rId7"/>
              </a:rPr>
              <a:t>Userway</a:t>
            </a:r>
            <a:endParaRPr lang="es-AR" sz="1500" b="0" i="0" u="sng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es-AR" sz="1500" b="0" i="0" u="sng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endParaRPr lang="es-AR" sz="100" b="0" i="0" u="sng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AR" sz="1500" b="0" i="0" u="sng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AR" sz="15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Haciendo clic en el “ícono con persona en azul”, se pueden ver las opciones de este </a:t>
            </a:r>
            <a:r>
              <a:rPr lang="es-AR" sz="1500" b="0" i="1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widget,</a:t>
            </a:r>
            <a:r>
              <a:rPr lang="es-AR" sz="15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 y las personas con discapacidad pueden acceder a los contenidos de la web.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AR" sz="15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</p:txBody>
      </p:sp>
      <p:pic>
        <p:nvPicPr>
          <p:cNvPr id="341" name="Google Shape;341;g1459abc4576_0_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90737" y="3104186"/>
            <a:ext cx="811075" cy="10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g1459abc4576_0_9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128790" y="31437"/>
            <a:ext cx="11873869" cy="9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g1459abc4576_0_9" descr="Image 3"/>
          <p:cNvPicPr preferRelativeResize="0"/>
          <p:nvPr/>
        </p:nvPicPr>
        <p:blipFill rotWithShape="1">
          <a:blip r:embed="rId4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g1459abc4576_0_9"/>
          <p:cNvSpPr txBox="1"/>
          <p:nvPr/>
        </p:nvSpPr>
        <p:spPr>
          <a:xfrm>
            <a:off x="347450" y="1405500"/>
            <a:ext cx="5725800" cy="50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6.3 Comunicación: web - Planeá tu visita accesible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lang="es-AR" sz="7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La web del Moderno cuenta con una sección de  Accesibilidad para que los visitantes puedan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acceder a toda la información necesaria para disfrutar de una visita al museo.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AR"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La web brinda información de los servicios disponibles, desde cómo llegar hasta textos de Lectura Fácil y guías para descargar.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Los contenidos accesibles se encuentran diferenciados con un logo azul para facilitar su identificación.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0000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</p:txBody>
      </p:sp>
      <p:pic>
        <p:nvPicPr>
          <p:cNvPr id="349" name="Google Shape;349;g1459abc4576_0_9" descr="Image 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700" y="6338422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1459abc4576_0_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73250" y="1342679"/>
            <a:ext cx="5813949" cy="3108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g149134c4642_0_3" descr="Image 6"/>
          <p:cNvPicPr preferRelativeResize="0"/>
          <p:nvPr/>
        </p:nvPicPr>
        <p:blipFill rotWithShape="1">
          <a:blip r:embed="rId3">
            <a:alphaModFix/>
          </a:blip>
          <a:srcRect l="1978" r="1986"/>
          <a:stretch/>
        </p:blipFill>
        <p:spPr>
          <a:xfrm>
            <a:off x="0" y="0"/>
            <a:ext cx="12192001" cy="9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149134c4642_0_3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407" y="6217595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g149134c4642_0_3" descr="Image 3"/>
          <p:cNvPicPr preferRelativeResize="0"/>
          <p:nvPr/>
        </p:nvPicPr>
        <p:blipFill rotWithShape="1">
          <a:blip r:embed="rId5">
            <a:alphaModFix/>
          </a:blip>
          <a:srcRect r="56931"/>
          <a:stretch/>
        </p:blipFill>
        <p:spPr>
          <a:xfrm>
            <a:off x="7644793" y="5935355"/>
            <a:ext cx="4547207" cy="89947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g149134c4642_0_3"/>
          <p:cNvSpPr txBox="1"/>
          <p:nvPr/>
        </p:nvSpPr>
        <p:spPr>
          <a:xfrm>
            <a:off x="123900" y="1192050"/>
            <a:ext cx="4327500" cy="19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_tradnl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6.4 Comunicación: redes 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lang="es-ES_tradnl" sz="2500" b="0" i="0" u="none" strike="noStrike" cap="none" dirty="0">
              <a:solidFill>
                <a:srgbClr val="2F5496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ES_tradnl"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ES_tradnl"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ES_tradnl"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ES_tradnl" sz="18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</p:txBody>
      </p:sp>
      <p:pic>
        <p:nvPicPr>
          <p:cNvPr id="359" name="Google Shape;359;g149134c4642_0_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81549" y="1626050"/>
            <a:ext cx="2707675" cy="415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g149134c4642_0_3"/>
          <p:cNvSpPr txBox="1"/>
          <p:nvPr/>
        </p:nvSpPr>
        <p:spPr>
          <a:xfrm>
            <a:off x="123900" y="1939225"/>
            <a:ext cx="4877100" cy="361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Los contenidos para redes accesibles cuentan con los siguientes apoyos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para facilitarles la interpretación a las personas con discapacidad</a:t>
            </a:r>
            <a:r>
              <a:rPr lang="es-AR" sz="17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:</a:t>
            </a:r>
            <a:endParaRPr lang="es-AR" sz="17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lang="es-AR" sz="17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700"/>
              <a:buFont typeface="MuseoModerno Medium"/>
              <a:buChar char="-"/>
            </a:pPr>
            <a:r>
              <a:rPr lang="es-AR" sz="17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Videos con intérpretes en lengua de señas, subtítulos, descripción de imágenes, hashtag nombrando a la accesibilidad e inclusión, señalización del contenido con franja azul y sticker de accesibilidad.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AR" sz="1800" b="0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rgbClr val="2F5496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grpSp>
        <p:nvGrpSpPr>
          <p:cNvPr id="361" name="Google Shape;361;g149134c4642_0_3"/>
          <p:cNvGrpSpPr/>
          <p:nvPr/>
        </p:nvGrpSpPr>
        <p:grpSpPr>
          <a:xfrm>
            <a:off x="5257362" y="2097587"/>
            <a:ext cx="3857223" cy="2461105"/>
            <a:chOff x="5657601" y="1749375"/>
            <a:chExt cx="3424077" cy="1926049"/>
          </a:xfrm>
        </p:grpSpPr>
        <p:pic>
          <p:nvPicPr>
            <p:cNvPr id="362" name="Google Shape;362;g149134c4642_0_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657601" y="1749375"/>
              <a:ext cx="3424077" cy="1926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3" name="Google Shape;363;g149134c4642_0_3"/>
            <p:cNvSpPr/>
            <p:nvPr/>
          </p:nvSpPr>
          <p:spPr>
            <a:xfrm>
              <a:off x="7576200" y="3365625"/>
              <a:ext cx="954600" cy="175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10" descr="Image 6"/>
          <p:cNvPicPr preferRelativeResize="0"/>
          <p:nvPr/>
        </p:nvPicPr>
        <p:blipFill rotWithShape="1">
          <a:blip r:embed="rId3">
            <a:alphaModFix/>
          </a:blip>
          <a:srcRect l="1980" r="1980"/>
          <a:stretch/>
        </p:blipFill>
        <p:spPr>
          <a:xfrm>
            <a:off x="0" y="0"/>
            <a:ext cx="12192000" cy="9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0" descr="Imag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9980" y="6217595"/>
            <a:ext cx="954595" cy="3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0"/>
          <p:cNvSpPr/>
          <p:nvPr/>
        </p:nvSpPr>
        <p:spPr>
          <a:xfrm>
            <a:off x="379600" y="1278700"/>
            <a:ext cx="6728100" cy="370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2F5496"/>
                </a:solidFill>
                <a:latin typeface="MuseoModerno"/>
                <a:ea typeface="MuseoModerno"/>
                <a:cs typeface="MuseoModerno"/>
                <a:sym typeface="MuseoModerno"/>
              </a:rPr>
              <a:t>6.5 Comunicación: app Háblalo y códigos QR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s-AR" sz="20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s-AR" sz="16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Con el apoyo de la Asociación de Amigos, se logró una alianza con la app 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3"/>
                  </a:ext>
                </a:extLst>
              </a:rPr>
              <a:t>Háblalo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, para mejorar la comunicación con las personas con dificultades en el habla.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s-AR" sz="16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Esta </a:t>
            </a:r>
            <a:r>
              <a:rPr lang="es-AR" sz="1600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a</a:t>
            </a: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pp se puede utilizar en todo el museo a través de un código QR, pero es un herramienta fundamental en Recepción, porque allí están quienes tienen el primer contacto con el visitante.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En la app se encuentran preguntas frecuentes, exhibiciones, imágenes y pictogramas.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rgbClr val="2F5496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</p:txBody>
      </p:sp>
      <p:sp>
        <p:nvSpPr>
          <p:cNvPr id="371" name="Google Shape;371;p10"/>
          <p:cNvSpPr txBox="1"/>
          <p:nvPr/>
        </p:nvSpPr>
        <p:spPr>
          <a:xfrm>
            <a:off x="7957975" y="5662475"/>
            <a:ext cx="4514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AR" sz="1200" b="0" i="1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La app y la tableta para Recepción fueron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AR" sz="1200" b="0" i="1" u="none" strike="noStrike" cap="none" dirty="0">
                <a:solidFill>
                  <a:srgbClr val="2F5496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donadas por la Asociación de Amigos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2" name="Google Shape;372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57975" y="1091138"/>
            <a:ext cx="2961610" cy="44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15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800" y="6056647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5" descr="Image 6"/>
          <p:cNvPicPr preferRelativeResize="0"/>
          <p:nvPr/>
        </p:nvPicPr>
        <p:blipFill rotWithShape="1">
          <a:blip r:embed="rId4">
            <a:alphaModFix/>
          </a:blip>
          <a:srcRect l="1980" r="1980"/>
          <a:stretch/>
        </p:blipFill>
        <p:spPr>
          <a:xfrm>
            <a:off x="0" y="0"/>
            <a:ext cx="12192000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5"/>
          <p:cNvSpPr txBox="1"/>
          <p:nvPr/>
        </p:nvSpPr>
        <p:spPr>
          <a:xfrm>
            <a:off x="296300" y="1049913"/>
            <a:ext cx="76704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AR" sz="20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7. Sello accesible </a:t>
            </a:r>
          </a:p>
        </p:txBody>
      </p:sp>
      <p:sp>
        <p:nvSpPr>
          <p:cNvPr id="380" name="Google Shape;380;p15"/>
          <p:cNvSpPr txBox="1"/>
          <p:nvPr/>
        </p:nvSpPr>
        <p:spPr>
          <a:xfrm>
            <a:off x="428000" y="2177625"/>
            <a:ext cx="84405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073763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El Moderno recibió, a fines de 2023, el sello de Directrices de Accesibilidad, entregado por el Ente de Turismo de la Nación.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AR" sz="1800" b="0" i="0" u="none" strike="noStrike" cap="none" dirty="0">
              <a:solidFill>
                <a:srgbClr val="073763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073763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Los requisitos para la obtención del sello incluyeron lo siguiente: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AR" sz="1800" b="0" i="0" u="none" strike="noStrike" cap="none" dirty="0">
              <a:solidFill>
                <a:srgbClr val="073763"/>
              </a:solidFill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073763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Capacitaciones del personal (presencial y virtual)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073763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Adaptaciones del edificio para eliminar  barreras en la experiencia de PcD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073763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Revisión de señalética y comunicación en web/redes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073763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Incorporación de tecnología en la comunicación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073763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Incorporación de apoyos y adaptaciones en salas y programación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800" b="0" i="0" u="none" strike="noStrike" cap="none" dirty="0">
                <a:solidFill>
                  <a:srgbClr val="073763"/>
                </a:solidFill>
                <a:latin typeface="MuseoModerno Medium"/>
                <a:ea typeface="MuseoModerno Medium"/>
                <a:cs typeface="MuseoModerno Medium"/>
                <a:sym typeface="MuseoModerno Medium"/>
              </a:rPr>
              <a:t>Diseño de protocolo de atención y evacuación de PcD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1" name="Google Shape;3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48900" y="1916775"/>
            <a:ext cx="1951950" cy="3253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g152ad0d47f3_0_2" descr="Imag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800" y="6056647"/>
            <a:ext cx="954595" cy="33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g152ad0d47f3_0_2" descr="Image 6"/>
          <p:cNvPicPr preferRelativeResize="0"/>
          <p:nvPr/>
        </p:nvPicPr>
        <p:blipFill rotWithShape="1">
          <a:blip r:embed="rId4">
            <a:alphaModFix/>
          </a:blip>
          <a:srcRect l="1978" r="1986"/>
          <a:stretch/>
        </p:blipFill>
        <p:spPr>
          <a:xfrm>
            <a:off x="0" y="0"/>
            <a:ext cx="12192001" cy="963303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g152ad0d47f3_0_2"/>
          <p:cNvSpPr txBox="1"/>
          <p:nvPr/>
        </p:nvSpPr>
        <p:spPr>
          <a:xfrm>
            <a:off x="296300" y="1049913"/>
            <a:ext cx="7670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AR" sz="36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4"/>
                  </a:ext>
                </a:extLst>
              </a:rPr>
              <a:t>Impacto</a:t>
            </a:r>
            <a:r>
              <a:rPr lang="es-AR" sz="36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 accesible 2017-2022</a:t>
            </a:r>
          </a:p>
        </p:txBody>
      </p:sp>
      <p:sp>
        <p:nvSpPr>
          <p:cNvPr id="389" name="Google Shape;389;g152ad0d47f3_0_2"/>
          <p:cNvSpPr txBox="1"/>
          <p:nvPr/>
        </p:nvSpPr>
        <p:spPr>
          <a:xfrm>
            <a:off x="8557350" y="3601225"/>
            <a:ext cx="37488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115.000 </a:t>
            </a:r>
            <a:endParaRPr sz="38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público alcanzado por el programa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digital  #MuseoModernoEnCasa</a:t>
            </a:r>
            <a:endParaRPr lang="es-AR" sz="15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0" name="Google Shape;390;g152ad0d47f3_0_2"/>
          <p:cNvSpPr txBox="1"/>
          <p:nvPr/>
        </p:nvSpPr>
        <p:spPr>
          <a:xfrm>
            <a:off x="8454675" y="2033075"/>
            <a:ext cx="3000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+100.000  </a:t>
            </a:r>
            <a:endParaRPr sz="38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  <p:sp>
        <p:nvSpPr>
          <p:cNvPr id="391" name="Google Shape;391;g152ad0d47f3_0_2"/>
          <p:cNvSpPr txBox="1"/>
          <p:nvPr/>
        </p:nvSpPr>
        <p:spPr>
          <a:xfrm>
            <a:off x="8557350" y="2594963"/>
            <a:ext cx="33816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público alcanzado por el programa digital de Comunidades y Accesibilidad en 2020</a:t>
            </a:r>
          </a:p>
        </p:txBody>
      </p:sp>
      <p:sp>
        <p:nvSpPr>
          <p:cNvPr id="392" name="Google Shape;392;g152ad0d47f3_0_2"/>
          <p:cNvSpPr txBox="1"/>
          <p:nvPr/>
        </p:nvSpPr>
        <p:spPr>
          <a:xfrm>
            <a:off x="4605025" y="3790900"/>
            <a:ext cx="3095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30.000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g152ad0d47f3_0_2"/>
          <p:cNvSpPr txBox="1"/>
          <p:nvPr/>
        </p:nvSpPr>
        <p:spPr>
          <a:xfrm>
            <a:off x="4633888" y="4345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descargas de recursos </a:t>
            </a:r>
            <a:endParaRPr sz="1500" b="0" i="0" u="none" strike="noStrike" cap="none" dirty="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accesibles por más de 10 países </a:t>
            </a:r>
            <a:endParaRPr sz="1500" b="0" i="0" u="none" strike="noStrike" cap="none" dirty="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4" name="Google Shape;394;g152ad0d47f3_0_2"/>
          <p:cNvSpPr txBox="1"/>
          <p:nvPr/>
        </p:nvSpPr>
        <p:spPr>
          <a:xfrm>
            <a:off x="615325" y="1954513"/>
            <a:ext cx="3000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6305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152ad0d47f3_0_2"/>
          <p:cNvSpPr txBox="1"/>
          <p:nvPr/>
        </p:nvSpPr>
        <p:spPr>
          <a:xfrm>
            <a:off x="615325" y="2594975"/>
            <a:ext cx="34818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personas con discapacidad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han participado de actividades educativas y visitas. </a:t>
            </a:r>
            <a:endParaRPr lang="es-AR" sz="1500" b="0" i="0" u="none" strike="noStrike" cap="none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g152ad0d47f3_0_2"/>
          <p:cNvSpPr txBox="1"/>
          <p:nvPr/>
        </p:nvSpPr>
        <p:spPr>
          <a:xfrm>
            <a:off x="615325" y="3472175"/>
            <a:ext cx="30951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18</a:t>
            </a:r>
            <a:endParaRPr sz="38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personas con discapacidad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han colaborado en talleres, actividades, visitas, y han validado recursos.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152ad0d47f3_0_2"/>
          <p:cNvSpPr txBox="1"/>
          <p:nvPr/>
        </p:nvSpPr>
        <p:spPr>
          <a:xfrm>
            <a:off x="4585088" y="2066550"/>
            <a:ext cx="3381600" cy="20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 b="1" i="0" u="none" strike="noStrike" cap="none" dirty="0">
                <a:solidFill>
                  <a:srgbClr val="1C4587"/>
                </a:solidFill>
                <a:latin typeface="MuseoModerno"/>
                <a:ea typeface="MuseoModerno"/>
                <a:cs typeface="MuseoModerno"/>
                <a:sym typeface="MuseoModerno"/>
              </a:rPr>
              <a:t>12</a:t>
            </a:r>
            <a:endParaRPr sz="38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recursos y apoyos para la inclusión de personas con discapacidad en exhibiciones y actividades educativas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1" i="0" u="none" strike="noStrike" cap="none" dirty="0">
              <a:solidFill>
                <a:srgbClr val="1C4587"/>
              </a:solidFill>
              <a:latin typeface="MuseoModerno"/>
              <a:ea typeface="MuseoModerno"/>
              <a:cs typeface="MuseoModerno"/>
              <a:sym typeface="MuseoModer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2294</Words>
  <Application>Microsoft Office PowerPoint</Application>
  <PresentationFormat>Panorámica</PresentationFormat>
  <Paragraphs>270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Roboto</vt:lpstr>
      <vt:lpstr>Calibri</vt:lpstr>
      <vt:lpstr>MuseoModerno</vt:lpstr>
      <vt:lpstr>Arial</vt:lpstr>
      <vt:lpstr>Roboto Medium</vt:lpstr>
      <vt:lpstr>MuseoModerno Medium</vt:lpstr>
      <vt:lpstr>Tema de Office</vt:lpstr>
      <vt:lpstr>Presentación de PowerPoint</vt:lpstr>
      <vt:lpstr>Presentación de PowerPoint</vt:lpstr>
      <vt:lpstr>La discapacidad en el Moderno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gracielaantognazza@museomoderno.org</dc:creator>
  <cp:lastModifiedBy>Ine</cp:lastModifiedBy>
  <cp:revision>18</cp:revision>
  <dcterms:created xsi:type="dcterms:W3CDTF">2022-02-23T17:20:27Z</dcterms:created>
  <dcterms:modified xsi:type="dcterms:W3CDTF">2023-09-06T20:07:27Z</dcterms:modified>
</cp:coreProperties>
</file>